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Montserrat"/>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04543E1-C063-487A-9A5B-E2947B3EC643}">
  <a:tblStyle styleId="{E04543E1-C063-487A-9A5B-E2947B3EC64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ontserrat-bold.fntdata"/><Relationship Id="rId10" Type="http://schemas.openxmlformats.org/officeDocument/2006/relationships/slide" Target="slides/slide4.xml"/><Relationship Id="rId32" Type="http://schemas.openxmlformats.org/officeDocument/2006/relationships/font" Target="fonts/Montserrat-regular.fntdata"/><Relationship Id="rId13" Type="http://schemas.openxmlformats.org/officeDocument/2006/relationships/slide" Target="slides/slide7.xml"/><Relationship Id="rId35" Type="http://schemas.openxmlformats.org/officeDocument/2006/relationships/font" Target="fonts/Montserrat-boldItalic.fntdata"/><Relationship Id="rId12" Type="http://schemas.openxmlformats.org/officeDocument/2006/relationships/slide" Target="slides/slide6.xml"/><Relationship Id="rId34" Type="http://schemas.openxmlformats.org/officeDocument/2006/relationships/font" Target="fonts/Montserrat-italic.fntdata"/><Relationship Id="rId15" Type="http://schemas.openxmlformats.org/officeDocument/2006/relationships/slide" Target="slides/slide9.xml"/><Relationship Id="rId37" Type="http://schemas.openxmlformats.org/officeDocument/2006/relationships/font" Target="fonts/Lato-bold.fntdata"/><Relationship Id="rId14" Type="http://schemas.openxmlformats.org/officeDocument/2006/relationships/slide" Target="slides/slide8.xml"/><Relationship Id="rId36" Type="http://schemas.openxmlformats.org/officeDocument/2006/relationships/font" Target="fonts/Lato-regular.fntdata"/><Relationship Id="rId17" Type="http://schemas.openxmlformats.org/officeDocument/2006/relationships/slide" Target="slides/slide11.xml"/><Relationship Id="rId39" Type="http://schemas.openxmlformats.org/officeDocument/2006/relationships/font" Target="fonts/Lato-boldItalic.fntdata"/><Relationship Id="rId16" Type="http://schemas.openxmlformats.org/officeDocument/2006/relationships/slide" Target="slides/slide10.xml"/><Relationship Id="rId38" Type="http://schemas.openxmlformats.org/officeDocument/2006/relationships/font" Target="fonts/La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1-3 Noah</a:t>
            </a:r>
            <a:endParaRPr/>
          </a:p>
          <a:p>
            <a:pPr indent="0" lvl="0" marL="0" rtl="0" algn="l">
              <a:spcBef>
                <a:spcPts val="0"/>
              </a:spcBef>
              <a:spcAft>
                <a:spcPts val="0"/>
              </a:spcAft>
              <a:buNone/>
            </a:pPr>
            <a:r>
              <a:rPr lang="en"/>
              <a:t>4-6 Justice</a:t>
            </a:r>
            <a:endParaRPr/>
          </a:p>
          <a:p>
            <a:pPr indent="0" lvl="0" marL="0" rtl="0" algn="l">
              <a:spcBef>
                <a:spcPts val="0"/>
              </a:spcBef>
              <a:spcAft>
                <a:spcPts val="0"/>
              </a:spcAft>
              <a:buNone/>
            </a:pPr>
            <a:r>
              <a:rPr lang="en"/>
              <a:t>7-9 Tristan</a:t>
            </a:r>
            <a:endParaRPr/>
          </a:p>
          <a:p>
            <a:pPr indent="0" lvl="0" marL="0" rtl="0" algn="l">
              <a:spcBef>
                <a:spcPts val="0"/>
              </a:spcBef>
              <a:spcAft>
                <a:spcPts val="0"/>
              </a:spcAft>
              <a:buNone/>
            </a:pPr>
            <a:r>
              <a:rPr lang="en"/>
              <a:t>Nick is doing diagram slides (maybe schedule)</a:t>
            </a:r>
            <a:endParaRPr/>
          </a:p>
          <a:p>
            <a:pPr indent="0" lvl="0" marL="0" rtl="0" algn="l">
              <a:spcBef>
                <a:spcPts val="0"/>
              </a:spcBef>
              <a:spcAft>
                <a:spcPts val="0"/>
              </a:spcAft>
              <a:buNone/>
            </a:pPr>
            <a:r>
              <a:rPr lang="en"/>
              <a:t>Brenden is doing Hardware slide (maybe schedule/next semester)</a:t>
            </a:r>
            <a:endParaRPr/>
          </a:p>
          <a:p>
            <a:pPr indent="0" lvl="0" marL="0" rtl="0" algn="l">
              <a:spcBef>
                <a:spcPts val="0"/>
              </a:spcBef>
              <a:spcAft>
                <a:spcPts val="0"/>
              </a:spcAft>
              <a:buNone/>
            </a:pPr>
            <a:r>
              <a:rPr lang="en"/>
              <a:t>Shane (Why we chose what/contributions/leftover)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all for being here, we are senior design group 33. O</a:t>
            </a:r>
            <a:r>
              <a:rPr lang="en"/>
              <a:t>ur project </a:t>
            </a:r>
            <a:r>
              <a:rPr lang="en"/>
              <a:t>is Availability Prediction, based on multi context data. I’m noah, this is etc.</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84a53ee8c_0_1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84a53ee8c_0_1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each box (not node) -- 3 total</a:t>
            </a:r>
            <a:endParaRPr/>
          </a:p>
          <a:p>
            <a:pPr indent="0" lvl="0" marL="0" rtl="0" algn="l">
              <a:spcBef>
                <a:spcPts val="0"/>
              </a:spcBef>
              <a:spcAft>
                <a:spcPts val="0"/>
              </a:spcAft>
              <a:buNone/>
            </a:pPr>
            <a:r>
              <a:rPr lang="en"/>
              <a:t>Annotate any changes from last semester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84a53ee8c_0_1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84a53ee8c_0_1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test plan revolves around 4 major components, the first being hardware testing. The foundation of our project is data collection, so it is crucial that those data collection components are consistent and predictable. </a:t>
            </a:r>
            <a:endParaRPr/>
          </a:p>
          <a:p>
            <a:pPr indent="0" lvl="0" marL="0" rtl="0" algn="l">
              <a:spcBef>
                <a:spcPts val="0"/>
              </a:spcBef>
              <a:spcAft>
                <a:spcPts val="0"/>
              </a:spcAft>
              <a:buNone/>
            </a:pPr>
            <a:r>
              <a:rPr lang="en"/>
              <a:t>To achieve this, there are two main areas of focus for testing, the functionality of the actual sensors, and the capability of the microcontrollers to collect and transmit this data correctly. </a:t>
            </a:r>
            <a:endParaRPr/>
          </a:p>
          <a:p>
            <a:pPr indent="0" lvl="0" marL="0" rtl="0" algn="l">
              <a:spcBef>
                <a:spcPts val="0"/>
              </a:spcBef>
              <a:spcAft>
                <a:spcPts val="0"/>
              </a:spcAft>
              <a:buNone/>
            </a:pPr>
            <a:r>
              <a:rPr lang="en"/>
              <a:t>The second component is our server which will store and use our data to make </a:t>
            </a:r>
            <a:r>
              <a:rPr lang="en"/>
              <a:t>predictions</a:t>
            </a:r>
            <a:r>
              <a:rPr lang="en"/>
              <a:t>. The first piece of the server component is it’s availability to be written to by the microcontroller hub within the restaurant. The second is the ability for the server to communicate with the database to utilize the data.</a:t>
            </a:r>
            <a:endParaRPr/>
          </a:p>
          <a:p>
            <a:pPr indent="0" lvl="0" marL="0" rtl="0" algn="l">
              <a:spcBef>
                <a:spcPts val="0"/>
              </a:spcBef>
              <a:spcAft>
                <a:spcPts val="0"/>
              </a:spcAft>
              <a:buNone/>
            </a:pPr>
            <a:r>
              <a:rPr lang="en"/>
              <a:t>The third component </a:t>
            </a:r>
            <a:r>
              <a:rPr lang="en"/>
              <a:t>involves</a:t>
            </a:r>
            <a:r>
              <a:rPr lang="en"/>
              <a:t> the high-level software piece of our project. The two parts that make up this component are the </a:t>
            </a:r>
            <a:r>
              <a:rPr lang="en"/>
              <a:t>prediction</a:t>
            </a:r>
            <a:r>
              <a:rPr lang="en"/>
              <a:t> algorithms that will utilize our collected data, and our front-end mobile application.</a:t>
            </a:r>
            <a:endParaRPr/>
          </a:p>
          <a:p>
            <a:pPr indent="0" lvl="0" marL="0" rtl="0" algn="l">
              <a:spcBef>
                <a:spcPts val="0"/>
              </a:spcBef>
              <a:spcAft>
                <a:spcPts val="0"/>
              </a:spcAft>
              <a:buNone/>
            </a:pPr>
            <a:r>
              <a:rPr lang="en"/>
              <a:t>Lastly, the fourth component is the complete system. Since our project is based on some restaurant assumptions, it will be important to test different restauraunt enviornments to ensure expandability past our assumptions.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More details about specific tests are outlined in our design document which is available on our website.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8f154b58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8f154b5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84a53ee8c_0_1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84a53ee8c_0_1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project has two main risks that we need to be aware of while prototyping. The first is </a:t>
            </a:r>
            <a:r>
              <a:rPr lang="en"/>
              <a:t>whether</a:t>
            </a:r>
            <a:r>
              <a:rPr lang="en"/>
              <a:t> or not our data collection components will generate enough data to create accurate predictions. This is still considered a risk to our project because although we have completed a lot of work on the data collection and communication pieces of our project, we have not fully transitioned into the software piece which deals with the actual predicition. Because of this, it is difficult to judge how much data we prefer to have to make predicitions that meet our functional requirements. Since we know we have created reliable data collection, this risk is considered a “medium” level. If we find that we need more data during our implementation next semester, we have two main mitigations. Since we are using microcontrollers that are able to handle more data than we are currently generating, we will not need to change the main components of our system if we need more data. Also, due to the fact that we have completed our data collection and communication during this semester, we will have ample time during the second semester to experiment and adjust if needed. Based on</a:t>
            </a:r>
            <a:r>
              <a:rPr lang="en"/>
              <a:t> our current plan, this risk is considered low-level after considering our mitigations.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84a53ee8c_0_1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84a53ee8c_0_1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second risk that we need to consider during implementation is our </a:t>
            </a:r>
            <a:r>
              <a:rPr lang="en"/>
              <a:t>unfamiliarity</a:t>
            </a:r>
            <a:r>
              <a:rPr lang="en"/>
              <a:t> with some of the tools we are utilizing in our project. Our reasoning for selecting these tools was addressed earlier in this presentation, but these decisions do not come without risk. The main risk is being unable to implement some more advanced features, or the risk of falling behind schedule during the implementation. Luckily, these tools are widely used and our both created by reputable companies that have an ample amount of tutorials that will help us learn. Due to the amount of learning materials available, this risk is only medium level. However, if we are unable to create a product that meets our requirements using these tools, our planned </a:t>
            </a:r>
            <a:r>
              <a:rPr lang="en"/>
              <a:t>mitigation</a:t>
            </a:r>
            <a:r>
              <a:rPr lang="en"/>
              <a:t> is to fall back to platforms that we are more farmiliar with. Through previous projects we have completed, we have farmiliarity with android studio and servers managed by the university, which can act as replacements for Flutter and android studio respectively. With our current plan and our ability to adapt, this risk is considered low-level after considering our mitigations.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58f154b585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8f154b585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8f154b58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8f154b58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Meng: “did our due diligence, analyzed pricing, etc”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84a53ee8c_0_1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84a53ee8c_0_1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Meng: “did our due diligence, analyzed pricing, etc”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484a53ee8c_0_1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84a53ee8c_0_1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150b1a2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150b1a2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that this contains the networking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6fbe77ed4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6fbe77ed4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problem statement was to improve the estimation of restaurant wait times. The current wait time solution is location based, unreliable, incapable of RT adjustments, and provides info to solely customers. Our project is integrated within the restaurants themselves. So our design aims to enable higher accuracy, update with RT info, give increased info accessibility to customers, as well as increased time efficiency for employees.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58f154b585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58f154b585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84a53ee8c_0_1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84a53ee8c_0_1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Shane</a:t>
            </a:r>
            <a:endParaRPr/>
          </a:p>
          <a:p>
            <a:pPr indent="-298450" lvl="0" marL="457200" rtl="0" algn="l">
              <a:spcBef>
                <a:spcPts val="0"/>
              </a:spcBef>
              <a:spcAft>
                <a:spcPts val="0"/>
              </a:spcAft>
              <a:buSzPts val="1100"/>
              <a:buChar char="●"/>
            </a:pPr>
            <a:r>
              <a:rPr lang="en"/>
              <a:t>This is our original plan for the schedule for the first semester</a:t>
            </a:r>
            <a:endParaRPr/>
          </a:p>
          <a:p>
            <a:pPr indent="-298450" lvl="0" marL="457200" rtl="0" algn="l">
              <a:spcBef>
                <a:spcPts val="0"/>
              </a:spcBef>
              <a:spcAft>
                <a:spcPts val="0"/>
              </a:spcAft>
              <a:buSzPts val="1100"/>
              <a:buChar char="●"/>
            </a:pPr>
            <a:r>
              <a:rPr lang="en"/>
              <a:t>Our goal was to have each of our subsystems up and running with basic functionality and to start working on integration</a:t>
            </a:r>
            <a:endParaRPr/>
          </a:p>
          <a:p>
            <a:pPr indent="-298450" lvl="0" marL="457200" rtl="0" algn="l">
              <a:spcBef>
                <a:spcPts val="0"/>
              </a:spcBef>
              <a:spcAft>
                <a:spcPts val="0"/>
              </a:spcAft>
              <a:buSzPts val="1100"/>
              <a:buChar char="●"/>
            </a:pPr>
            <a:r>
              <a:rPr lang="en"/>
              <a:t>The integration can be split up into two parts for this semester</a:t>
            </a:r>
            <a:endParaRPr/>
          </a:p>
          <a:p>
            <a:pPr indent="-298450" lvl="1" marL="914400" rtl="0" algn="l">
              <a:spcBef>
                <a:spcPts val="0"/>
              </a:spcBef>
              <a:spcAft>
                <a:spcPts val="0"/>
              </a:spcAft>
              <a:buSzPts val="1100"/>
              <a:buChar char="○"/>
            </a:pPr>
            <a:r>
              <a:rPr lang="en"/>
              <a:t>Network Communication, between the hardware node and hub, and </a:t>
            </a:r>
            <a:endParaRPr/>
          </a:p>
          <a:p>
            <a:pPr indent="-298450" lvl="1" marL="914400" rtl="0" algn="l">
              <a:spcBef>
                <a:spcPts val="0"/>
              </a:spcBef>
              <a:spcAft>
                <a:spcPts val="0"/>
              </a:spcAft>
              <a:buSzPts val="1100"/>
              <a:buChar char="○"/>
            </a:pPr>
            <a:r>
              <a:rPr lang="en"/>
              <a:t>Transferring data to and from the database from the hub</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484a53ee8c_0_1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484a53ee8c_0_1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Shane</a:t>
            </a:r>
            <a:endParaRPr/>
          </a:p>
          <a:p>
            <a:pPr indent="-298450" lvl="0" marL="457200" rtl="0" algn="l">
              <a:spcBef>
                <a:spcPts val="0"/>
              </a:spcBef>
              <a:spcAft>
                <a:spcPts val="0"/>
              </a:spcAft>
              <a:buSzPts val="1100"/>
              <a:buChar char="●"/>
            </a:pPr>
            <a:r>
              <a:rPr lang="en"/>
              <a:t>This was our expected plan for the second semester that we made in the first semester</a:t>
            </a:r>
            <a:endParaRPr/>
          </a:p>
          <a:p>
            <a:pPr indent="-298450" lvl="0" marL="457200" rtl="0" algn="l">
              <a:spcBef>
                <a:spcPts val="0"/>
              </a:spcBef>
              <a:spcAft>
                <a:spcPts val="0"/>
              </a:spcAft>
              <a:buSzPts val="1100"/>
              <a:buChar char="●"/>
            </a:pPr>
            <a:r>
              <a:rPr lang="en"/>
              <a:t>Our goal was obviously to deliver a polished end product</a:t>
            </a:r>
            <a:endParaRPr/>
          </a:p>
          <a:p>
            <a:pPr indent="-298450" lvl="0" marL="457200" rtl="0" algn="l">
              <a:spcBef>
                <a:spcPts val="0"/>
              </a:spcBef>
              <a:spcAft>
                <a:spcPts val="0"/>
              </a:spcAft>
              <a:buSzPts val="1100"/>
              <a:buChar char="●"/>
            </a:pPr>
            <a:r>
              <a:rPr lang="en"/>
              <a:t>To do that we to complete the integration testing and develop a prediction algorithm, then perform an in-restaurant trial</a:t>
            </a:r>
            <a:endParaRPr/>
          </a:p>
          <a:p>
            <a:pPr indent="0" lvl="0" marL="45720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8f154b58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8f154b58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Shane</a:t>
            </a:r>
            <a:endParaRPr/>
          </a:p>
          <a:p>
            <a:pPr indent="-298450" lvl="0" marL="457200" rtl="0" algn="l">
              <a:spcBef>
                <a:spcPts val="0"/>
              </a:spcBef>
              <a:spcAft>
                <a:spcPts val="0"/>
              </a:spcAft>
              <a:buSzPts val="1100"/>
              <a:buChar char="●"/>
            </a:pPr>
            <a:r>
              <a:rPr lang="en"/>
              <a:t>There are some </a:t>
            </a:r>
            <a:r>
              <a:rPr lang="en"/>
              <a:t>differences</a:t>
            </a:r>
            <a:r>
              <a:rPr lang="en"/>
              <a:t> in what we expected to what actually happened in the second semester</a:t>
            </a:r>
            <a:endParaRPr/>
          </a:p>
          <a:p>
            <a:pPr indent="-298450" lvl="0" marL="457200" rtl="0" algn="l">
              <a:spcBef>
                <a:spcPts val="0"/>
              </a:spcBef>
              <a:spcAft>
                <a:spcPts val="0"/>
              </a:spcAft>
              <a:buSzPts val="1100"/>
              <a:buChar char="●"/>
            </a:pPr>
            <a:r>
              <a:rPr lang="en"/>
              <a:t>Another issue arose since we ideally wanted our hardware to be completed as soon as possible</a:t>
            </a:r>
            <a:endParaRPr/>
          </a:p>
          <a:p>
            <a:pPr indent="-298450" lvl="1" marL="914400" rtl="0" algn="l">
              <a:spcBef>
                <a:spcPts val="0"/>
              </a:spcBef>
              <a:spcAft>
                <a:spcPts val="0"/>
              </a:spcAft>
              <a:buSzPts val="1100"/>
              <a:buChar char="○"/>
            </a:pPr>
            <a:r>
              <a:rPr lang="en"/>
              <a:t>Since we focused that quite a bit, we ended up having to refactor our schedule a bit to accommodate the hardware people</a:t>
            </a:r>
            <a:endParaRPr/>
          </a:p>
          <a:p>
            <a:pPr indent="-298450" lvl="1" marL="914400" rtl="0" algn="l">
              <a:spcBef>
                <a:spcPts val="0"/>
              </a:spcBef>
              <a:spcAft>
                <a:spcPts val="0"/>
              </a:spcAft>
              <a:buSzPts val="1100"/>
              <a:buChar char="○"/>
            </a:pPr>
            <a:r>
              <a:rPr lang="en"/>
              <a:t>Turned out helpful, </a:t>
            </a:r>
            <a:endParaRPr/>
          </a:p>
          <a:p>
            <a:pPr indent="-298450" lvl="0" marL="457200" rtl="0" algn="l">
              <a:spcBef>
                <a:spcPts val="0"/>
              </a:spcBef>
              <a:spcAft>
                <a:spcPts val="0"/>
              </a:spcAft>
              <a:buSzPts val="1100"/>
              <a:buChar char="●"/>
            </a:pPr>
            <a:r>
              <a:rPr lang="en"/>
              <a:t>One of the problems we ran into was with our initial server design</a:t>
            </a:r>
            <a:endParaRPr/>
          </a:p>
          <a:p>
            <a:pPr indent="-298450" lvl="1" marL="914400" rtl="0" algn="l">
              <a:spcBef>
                <a:spcPts val="0"/>
              </a:spcBef>
              <a:spcAft>
                <a:spcPts val="0"/>
              </a:spcAft>
              <a:buSzPts val="1100"/>
              <a:buChar char="○"/>
            </a:pPr>
            <a:r>
              <a:rPr lang="en"/>
              <a:t>We didn’t design it as elegantly as we could have, it required a redesign, which took quite a bit of time and effort, it set back the server progress a bit</a:t>
            </a:r>
            <a:endParaRPr/>
          </a:p>
          <a:p>
            <a:pPr indent="-298450" lvl="1" marL="914400" rtl="0" algn="l">
              <a:spcBef>
                <a:spcPts val="0"/>
              </a:spcBef>
              <a:spcAft>
                <a:spcPts val="0"/>
              </a:spcAft>
              <a:buSzPts val="1100"/>
              <a:buChar char="○"/>
            </a:pPr>
            <a:r>
              <a:rPr lang="en"/>
              <a:t>This was one of our foreseen risks, but by the time we realized it was an issue it was too late to mitigate it, we had to put in the work to get past it</a:t>
            </a:r>
            <a:endParaRPr/>
          </a:p>
          <a:p>
            <a:pPr indent="-298450" lvl="0" marL="457200" rtl="0" algn="l">
              <a:spcBef>
                <a:spcPts val="0"/>
              </a:spcBef>
              <a:spcAft>
                <a:spcPts val="0"/>
              </a:spcAft>
              <a:buSzPts val="1100"/>
              <a:buChar char="●"/>
            </a:pPr>
            <a:r>
              <a:rPr lang="en"/>
              <a:t>The prediction algorithm that we use is basic statistical analysis of the data that we have</a:t>
            </a:r>
            <a:endParaRPr/>
          </a:p>
          <a:p>
            <a:pPr indent="-298450" lvl="1" marL="914400" rtl="0" algn="l">
              <a:spcBef>
                <a:spcPts val="0"/>
              </a:spcBef>
              <a:spcAft>
                <a:spcPts val="0"/>
              </a:spcAft>
              <a:buSzPts val="1100"/>
              <a:buChar char="○"/>
            </a:pPr>
            <a:r>
              <a:rPr lang="en"/>
              <a:t>None of us had any experience in this area so our expectation for this step wasn’t really accurate</a:t>
            </a:r>
            <a:endParaRPr/>
          </a:p>
          <a:p>
            <a:pPr indent="-298450" lvl="1" marL="914400" rtl="0" algn="l">
              <a:spcBef>
                <a:spcPts val="0"/>
              </a:spcBef>
              <a:spcAft>
                <a:spcPts val="0"/>
              </a:spcAft>
              <a:buSzPts val="1100"/>
              <a:buChar char="○"/>
            </a:pPr>
            <a:r>
              <a:rPr lang="en"/>
              <a:t>This is a focal point of our project, implementing it is quite involved</a:t>
            </a:r>
            <a:endParaRPr/>
          </a:p>
          <a:p>
            <a:pPr indent="-298450" lvl="1" marL="914400" rtl="0" algn="l">
              <a:spcBef>
                <a:spcPts val="0"/>
              </a:spcBef>
              <a:spcAft>
                <a:spcPts val="0"/>
              </a:spcAft>
              <a:buSzPts val="1100"/>
              <a:buChar char="○"/>
            </a:pPr>
            <a:r>
              <a:rPr lang="en"/>
              <a:t>So there’s still some room to continue developing this further</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84a53ee8c_0_1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84a53ee8c_0_1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Shane</a:t>
            </a:r>
            <a:endParaRPr/>
          </a:p>
          <a:p>
            <a:pPr indent="-298450" lvl="0" marL="457200" rtl="0" algn="l">
              <a:spcBef>
                <a:spcPts val="0"/>
              </a:spcBef>
              <a:spcAft>
                <a:spcPts val="0"/>
              </a:spcAft>
              <a:buSzPts val="1100"/>
              <a:buChar char="●"/>
            </a:pPr>
            <a:r>
              <a:rPr lang="en"/>
              <a:t>Security </a:t>
            </a:r>
            <a:endParaRPr/>
          </a:p>
          <a:p>
            <a:pPr indent="-298450" lvl="1" marL="914400" rtl="0" algn="l">
              <a:spcBef>
                <a:spcPts val="0"/>
              </a:spcBef>
              <a:spcAft>
                <a:spcPts val="0"/>
              </a:spcAft>
              <a:buSzPts val="1100"/>
              <a:buChar char="○"/>
            </a:pPr>
            <a:r>
              <a:rPr lang="en"/>
              <a:t>We’re not security professionals, tried to choose best practices</a:t>
            </a:r>
            <a:endParaRPr/>
          </a:p>
          <a:p>
            <a:pPr indent="-298450" lvl="1" marL="914400" rtl="0" algn="l">
              <a:spcBef>
                <a:spcPts val="0"/>
              </a:spcBef>
              <a:spcAft>
                <a:spcPts val="0"/>
              </a:spcAft>
              <a:buSzPts val="1100"/>
              <a:buChar char="○"/>
            </a:pPr>
            <a:r>
              <a:rPr lang="en"/>
              <a:t>User level vulnerabilities/abuse</a:t>
            </a:r>
            <a:endParaRPr/>
          </a:p>
          <a:p>
            <a:pPr indent="-298450" lvl="1" marL="914400" rtl="0" algn="l">
              <a:spcBef>
                <a:spcPts val="0"/>
              </a:spcBef>
              <a:spcAft>
                <a:spcPts val="0"/>
              </a:spcAft>
              <a:buSzPts val="1100"/>
              <a:buChar char="○"/>
            </a:pPr>
            <a:r>
              <a:rPr lang="en"/>
              <a:t>DOS, Server security </a:t>
            </a:r>
            <a:endParaRPr/>
          </a:p>
          <a:p>
            <a:pPr indent="-298450" lvl="0" marL="457200" rtl="0" algn="l">
              <a:spcBef>
                <a:spcPts val="0"/>
              </a:spcBef>
              <a:spcAft>
                <a:spcPts val="0"/>
              </a:spcAft>
              <a:buSzPts val="1100"/>
              <a:buChar char="●"/>
            </a:pPr>
            <a:r>
              <a:rPr lang="en"/>
              <a:t>Context expansion</a:t>
            </a:r>
            <a:endParaRPr/>
          </a:p>
          <a:p>
            <a:pPr indent="-298450" lvl="1" marL="914400" rtl="0" algn="l">
              <a:spcBef>
                <a:spcPts val="0"/>
              </a:spcBef>
              <a:spcAft>
                <a:spcPts val="0"/>
              </a:spcAft>
              <a:buSzPts val="1100"/>
              <a:buChar char="○"/>
            </a:pPr>
            <a:r>
              <a:rPr lang="en"/>
              <a:t>We limited our scope, this is an occupancy detector though</a:t>
            </a:r>
            <a:endParaRPr/>
          </a:p>
          <a:p>
            <a:pPr indent="-298450" lvl="1" marL="914400" rtl="0" algn="l">
              <a:spcBef>
                <a:spcPts val="0"/>
              </a:spcBef>
              <a:spcAft>
                <a:spcPts val="0"/>
              </a:spcAft>
              <a:buSzPts val="1100"/>
              <a:buChar char="○"/>
            </a:pPr>
            <a:r>
              <a:rPr lang="en"/>
              <a:t>We can make adjustments to adapt our core system to other similar applications</a:t>
            </a:r>
            <a:endParaRPr/>
          </a:p>
          <a:p>
            <a:pPr indent="-298450" lvl="0" marL="457200" rtl="0" algn="l">
              <a:spcBef>
                <a:spcPts val="0"/>
              </a:spcBef>
              <a:spcAft>
                <a:spcPts val="0"/>
              </a:spcAft>
              <a:buSzPts val="1100"/>
              <a:buChar char="●"/>
            </a:pPr>
            <a:r>
              <a:rPr lang="en"/>
              <a:t>Queueueueing integ</a:t>
            </a:r>
            <a:endParaRPr/>
          </a:p>
          <a:p>
            <a:pPr indent="-298450" lvl="1" marL="914400" rtl="0" algn="l">
              <a:spcBef>
                <a:spcPts val="0"/>
              </a:spcBef>
              <a:spcAft>
                <a:spcPts val="0"/>
              </a:spcAft>
              <a:buSzPts val="1100"/>
              <a:buChar char="○"/>
            </a:pPr>
            <a:r>
              <a:rPr lang="en"/>
              <a:t>Add yourself into a queue for a restaurant</a:t>
            </a:r>
            <a:endParaRPr/>
          </a:p>
          <a:p>
            <a:pPr indent="-298450" lvl="1" marL="914400" rtl="0" algn="l">
              <a:spcBef>
                <a:spcPts val="0"/>
              </a:spcBef>
              <a:spcAft>
                <a:spcPts val="0"/>
              </a:spcAft>
              <a:buSzPts val="1100"/>
              <a:buChar char="○"/>
            </a:pPr>
            <a:r>
              <a:rPr lang="en"/>
              <a:t>Out of scope, is almost another project in itself</a:t>
            </a:r>
            <a:endParaRPr/>
          </a:p>
          <a:p>
            <a:pPr indent="-298450" lvl="1" marL="914400" rtl="0" algn="l">
              <a:spcBef>
                <a:spcPts val="0"/>
              </a:spcBef>
              <a:spcAft>
                <a:spcPts val="0"/>
              </a:spcAft>
              <a:buSzPts val="1100"/>
              <a:buChar char="○"/>
            </a:pPr>
            <a:r>
              <a:rPr lang="en"/>
              <a:t>It’s a logical inclusion, but too much work for us</a:t>
            </a:r>
            <a:endParaRPr/>
          </a:p>
          <a:p>
            <a:pPr indent="-298450" lvl="0" marL="457200" rtl="0" algn="l">
              <a:spcBef>
                <a:spcPts val="0"/>
              </a:spcBef>
              <a:spcAft>
                <a:spcPts val="0"/>
              </a:spcAft>
              <a:buSzPts val="1100"/>
              <a:buChar char="●"/>
            </a:pPr>
            <a:r>
              <a:rPr lang="en"/>
              <a:t>Algorithm Enhancement</a:t>
            </a:r>
            <a:endParaRPr/>
          </a:p>
          <a:p>
            <a:pPr indent="-298450" lvl="1" marL="914400" rtl="0" algn="l">
              <a:spcBef>
                <a:spcPts val="0"/>
              </a:spcBef>
              <a:spcAft>
                <a:spcPts val="0"/>
              </a:spcAft>
              <a:buSzPts val="1100"/>
              <a:buChar char="○"/>
            </a:pPr>
            <a:r>
              <a:rPr lang="en"/>
              <a:t>We took a statistical approach</a:t>
            </a:r>
            <a:endParaRPr/>
          </a:p>
          <a:p>
            <a:pPr indent="-298450" lvl="1" marL="914400" rtl="0" algn="l">
              <a:spcBef>
                <a:spcPts val="0"/>
              </a:spcBef>
              <a:spcAft>
                <a:spcPts val="0"/>
              </a:spcAft>
              <a:buSzPts val="1100"/>
              <a:buChar char="○"/>
            </a:pPr>
            <a:r>
              <a:rPr lang="en"/>
              <a:t>There is room for expansion into machine learning algorithms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Write script for this</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86b5d56b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86b5d56b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8f154b5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8f154b5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Due to the nature of our project, we required electrical, computer, and software engineers working in unison. This helped inform our methodology selection. With agile we were able to work as subteams, all in parallel. As opposed to other methodologies suchas waterfall which would’ve slowed down progress. As required by the course, we had weekly meetings with our advisor as well as meetings within our subteams.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84a53ee8c_0_1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84a53ee8c_0_1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them out, “nick will touch on how these work shortly”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84a53ee8c_0_1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84a53ee8c_0_1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 graphic, animate?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Availability to cater to all users 24/7</a:t>
            </a:r>
            <a:endParaRPr/>
          </a:p>
          <a:p>
            <a:pPr indent="0" lvl="0" marL="0" rtl="0" algn="l">
              <a:spcBef>
                <a:spcPts val="0"/>
              </a:spcBef>
              <a:spcAft>
                <a:spcPts val="0"/>
              </a:spcAft>
              <a:buNone/>
            </a:pPr>
            <a:r>
              <a:rPr lang="en"/>
              <a:t>Data integrity to ensure the data is legitimate</a:t>
            </a:r>
            <a:endParaRPr/>
          </a:p>
          <a:p>
            <a:pPr indent="0" lvl="0" marL="0" rtl="0" algn="l">
              <a:spcBef>
                <a:spcPts val="0"/>
              </a:spcBef>
              <a:spcAft>
                <a:spcPts val="0"/>
              </a:spcAft>
              <a:buNone/>
            </a:pPr>
            <a:r>
              <a:rPr lang="en"/>
              <a:t>Fault tolerance to avoid one rogue node bringing down our system</a:t>
            </a:r>
            <a:endParaRPr/>
          </a:p>
          <a:p>
            <a:pPr indent="0" lvl="0" marL="0" rtl="0" algn="l">
              <a:spcBef>
                <a:spcPts val="0"/>
              </a:spcBef>
              <a:spcAft>
                <a:spcPts val="0"/>
              </a:spcAft>
              <a:buNone/>
            </a:pPr>
            <a:r>
              <a:rPr lang="en"/>
              <a:t>Scalability for larger projects, restaurants and ventures</a:t>
            </a:r>
            <a:endParaRPr/>
          </a:p>
          <a:p>
            <a:pPr indent="0" lvl="0" marL="0" rtl="0" algn="l">
              <a:spcBef>
                <a:spcPts val="0"/>
              </a:spcBef>
              <a:spcAft>
                <a:spcPts val="0"/>
              </a:spcAft>
              <a:buNone/>
            </a:pPr>
            <a:r>
              <a:rPr lang="en"/>
              <a:t>And Usability for streamlined, intuitive app design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84a53ee8c_0_1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84a53ee8c_0_1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animation for each node to explain. Make picture bigger, no text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84a53ee8c_0_1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84a53ee8c_0_1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some kind of standards (ex: SQL 2005)</a:t>
            </a:r>
            <a:endParaRPr/>
          </a:p>
          <a:p>
            <a:pPr indent="0" lvl="0" marL="0" rtl="0" algn="l">
              <a:spcBef>
                <a:spcPts val="0"/>
              </a:spcBef>
              <a:spcAft>
                <a:spcPts val="0"/>
              </a:spcAft>
              <a:buNone/>
            </a:pPr>
            <a:r>
              <a:rPr lang="en"/>
              <a:t>Hint that we will talk about it later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84a53ee8c_0_1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84a53ee8c_0_1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Individualist / whole-sum of parts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84a53ee8c_0_1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84a53ee8c_0_1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Reiterate due diligence. (Why did we do AWS, mysql, oracle, etc)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drive.google.com/file/d/1siD83DQrCLbO0RjbuL8Duu7f78Q3qad3/view"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424400" y="499225"/>
            <a:ext cx="5017500" cy="264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sdmay19-33:</a:t>
            </a:r>
            <a:endParaRPr/>
          </a:p>
          <a:p>
            <a:pPr indent="0" lvl="0" marL="0" rtl="0" algn="l">
              <a:spcBef>
                <a:spcPts val="0"/>
              </a:spcBef>
              <a:spcAft>
                <a:spcPts val="0"/>
              </a:spcAft>
              <a:buNone/>
            </a:pPr>
            <a:r>
              <a:rPr lang="en">
                <a:latin typeface="Lato"/>
                <a:ea typeface="Lato"/>
                <a:cs typeface="Lato"/>
                <a:sym typeface="Lato"/>
              </a:rPr>
              <a:t>Availability Prediction Based on Multi-Context Data</a:t>
            </a:r>
            <a:endParaRPr/>
          </a:p>
        </p:txBody>
      </p:sp>
      <p:sp>
        <p:nvSpPr>
          <p:cNvPr id="135" name="Google Shape;135;p13"/>
          <p:cNvSpPr txBox="1"/>
          <p:nvPr>
            <p:ph idx="1" type="subTitle"/>
          </p:nvPr>
        </p:nvSpPr>
        <p:spPr>
          <a:xfrm>
            <a:off x="5219300" y="3390600"/>
            <a:ext cx="3470700" cy="14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Members: </a:t>
            </a:r>
            <a:endParaRPr/>
          </a:p>
          <a:p>
            <a:pPr indent="0" lvl="0" marL="0" rtl="0" algn="l">
              <a:spcBef>
                <a:spcPts val="0"/>
              </a:spcBef>
              <a:spcAft>
                <a:spcPts val="0"/>
              </a:spcAft>
              <a:buNone/>
            </a:pPr>
            <a:r>
              <a:rPr lang="en"/>
              <a:t>Tristan Anderson, Noah Chicchelly,  </a:t>
            </a:r>
            <a:endParaRPr/>
          </a:p>
          <a:p>
            <a:pPr indent="0" lvl="0" marL="0" rtl="0" algn="l">
              <a:spcBef>
                <a:spcPts val="0"/>
              </a:spcBef>
              <a:spcAft>
                <a:spcPts val="0"/>
              </a:spcAft>
              <a:buNone/>
            </a:pPr>
            <a:r>
              <a:rPr lang="en"/>
              <a:t>Shane Impola, </a:t>
            </a:r>
            <a:r>
              <a:rPr lang="en"/>
              <a:t>Brendon McGehee, </a:t>
            </a:r>
            <a:endParaRPr/>
          </a:p>
          <a:p>
            <a:pPr indent="0" lvl="0" marL="0" rtl="0" algn="l">
              <a:spcBef>
                <a:spcPts val="0"/>
              </a:spcBef>
              <a:spcAft>
                <a:spcPts val="0"/>
              </a:spcAft>
              <a:buNone/>
            </a:pPr>
            <a:r>
              <a:rPr lang="en"/>
              <a:t>Nick Schmidt, and </a:t>
            </a:r>
            <a:r>
              <a:rPr lang="en"/>
              <a:t>Justice Wright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Advisor/Client: Dr. Goce Trajcevski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2"/>
          <p:cNvSpPr txBox="1"/>
          <p:nvPr>
            <p:ph type="title"/>
          </p:nvPr>
        </p:nvSpPr>
        <p:spPr>
          <a:xfrm>
            <a:off x="101950" y="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Design</a:t>
            </a:r>
            <a:endParaRPr/>
          </a:p>
        </p:txBody>
      </p:sp>
      <p:pic>
        <p:nvPicPr>
          <p:cNvPr id="213" name="Google Shape;213;p22"/>
          <p:cNvPicPr preferRelativeResize="0"/>
          <p:nvPr/>
        </p:nvPicPr>
        <p:blipFill>
          <a:blip r:embed="rId3">
            <a:alphaModFix/>
          </a:blip>
          <a:stretch>
            <a:fillRect/>
          </a:stretch>
        </p:blipFill>
        <p:spPr>
          <a:xfrm>
            <a:off x="1067413" y="466250"/>
            <a:ext cx="7009175" cy="4559700"/>
          </a:xfrm>
          <a:prstGeom prst="rect">
            <a:avLst/>
          </a:prstGeom>
          <a:noFill/>
          <a:ln>
            <a:noFill/>
          </a:ln>
        </p:spPr>
      </p:pic>
      <p:sp>
        <p:nvSpPr>
          <p:cNvPr id="214" name="Google Shape;214;p22"/>
          <p:cNvSpPr/>
          <p:nvPr/>
        </p:nvSpPr>
        <p:spPr>
          <a:xfrm>
            <a:off x="1067425" y="466250"/>
            <a:ext cx="3059700" cy="2882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p:nvPr/>
        </p:nvSpPr>
        <p:spPr>
          <a:xfrm>
            <a:off x="5240275" y="466250"/>
            <a:ext cx="2836200" cy="28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a:off x="1067425" y="3456650"/>
            <a:ext cx="3059700" cy="1569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1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3"/>
          <p:cNvSpPr txBox="1"/>
          <p:nvPr>
            <p:ph type="title"/>
          </p:nvPr>
        </p:nvSpPr>
        <p:spPr>
          <a:xfrm>
            <a:off x="1297500" y="16742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a:t>
            </a:r>
            <a:endParaRPr/>
          </a:p>
        </p:txBody>
      </p:sp>
      <p:sp>
        <p:nvSpPr>
          <p:cNvPr id="222" name="Google Shape;222;p23"/>
          <p:cNvSpPr txBox="1"/>
          <p:nvPr>
            <p:ph idx="1" type="body"/>
          </p:nvPr>
        </p:nvSpPr>
        <p:spPr>
          <a:xfrm>
            <a:off x="1297500" y="910775"/>
            <a:ext cx="5570100" cy="855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t>Hardware</a:t>
            </a:r>
            <a:r>
              <a:rPr lang="en" sz="1400"/>
              <a:t> Tests</a:t>
            </a:r>
            <a:endParaRPr sz="1400"/>
          </a:p>
          <a:p>
            <a:pPr indent="-304800" lvl="0" marL="457200" rtl="0" algn="l">
              <a:lnSpc>
                <a:spcPct val="115000"/>
              </a:lnSpc>
              <a:spcBef>
                <a:spcPts val="0"/>
              </a:spcBef>
              <a:spcAft>
                <a:spcPts val="0"/>
              </a:spcAft>
              <a:buSzPts val="1200"/>
              <a:buChar char="●"/>
            </a:pPr>
            <a:r>
              <a:rPr lang="en" sz="1200"/>
              <a:t>Sensor testing to determine functionality </a:t>
            </a:r>
            <a:endParaRPr sz="1200"/>
          </a:p>
          <a:p>
            <a:pPr indent="-304800" lvl="0" marL="457200" rtl="0" algn="l">
              <a:lnSpc>
                <a:spcPct val="115000"/>
              </a:lnSpc>
              <a:spcBef>
                <a:spcPts val="0"/>
              </a:spcBef>
              <a:spcAft>
                <a:spcPts val="0"/>
              </a:spcAft>
              <a:buSzPts val="1200"/>
              <a:buChar char="●"/>
            </a:pPr>
            <a:r>
              <a:rPr lang="en" sz="1200"/>
              <a:t>Arduino testing to determine correct data processing from sensors </a:t>
            </a:r>
            <a:endParaRPr sz="1200"/>
          </a:p>
        </p:txBody>
      </p:sp>
      <p:pic>
        <p:nvPicPr>
          <p:cNvPr id="223" name="Google Shape;223;p23"/>
          <p:cNvPicPr preferRelativeResize="0"/>
          <p:nvPr/>
        </p:nvPicPr>
        <p:blipFill>
          <a:blip r:embed="rId3">
            <a:alphaModFix/>
          </a:blip>
          <a:stretch>
            <a:fillRect/>
          </a:stretch>
        </p:blipFill>
        <p:spPr>
          <a:xfrm>
            <a:off x="6083025" y="1921900"/>
            <a:ext cx="2557925" cy="1790551"/>
          </a:xfrm>
          <a:prstGeom prst="rect">
            <a:avLst/>
          </a:prstGeom>
          <a:noFill/>
          <a:ln>
            <a:noFill/>
          </a:ln>
        </p:spPr>
      </p:pic>
      <p:sp>
        <p:nvSpPr>
          <p:cNvPr id="224" name="Google Shape;224;p23"/>
          <p:cNvSpPr txBox="1"/>
          <p:nvPr/>
        </p:nvSpPr>
        <p:spPr>
          <a:xfrm>
            <a:off x="1297500" y="1847288"/>
            <a:ext cx="4103400" cy="85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a:solidFill>
                  <a:schemeClr val="lt1"/>
                </a:solidFill>
                <a:latin typeface="Lato"/>
                <a:ea typeface="Lato"/>
                <a:cs typeface="Lato"/>
                <a:sym typeface="Lato"/>
              </a:rPr>
              <a:t>Server Tests </a:t>
            </a:r>
            <a:endParaRPr>
              <a:solidFill>
                <a:schemeClr val="lt1"/>
              </a:solidFill>
              <a:latin typeface="Lato"/>
              <a:ea typeface="Lato"/>
              <a:cs typeface="Lato"/>
              <a:sym typeface="Lato"/>
            </a:endParaRPr>
          </a:p>
          <a:p>
            <a:pPr indent="-304800" lvl="0" marL="4572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Endpoint connectivity</a:t>
            </a:r>
            <a:endParaRPr sz="1200">
              <a:solidFill>
                <a:schemeClr val="lt1"/>
              </a:solidFill>
              <a:latin typeface="Lato"/>
              <a:ea typeface="Lato"/>
              <a:cs typeface="Lato"/>
              <a:sym typeface="Lato"/>
            </a:endParaRPr>
          </a:p>
          <a:p>
            <a:pPr indent="-304800" lvl="0" marL="4572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Database functionality testing </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a:p>
        </p:txBody>
      </p:sp>
      <p:sp>
        <p:nvSpPr>
          <p:cNvPr id="225" name="Google Shape;225;p23"/>
          <p:cNvSpPr txBox="1"/>
          <p:nvPr/>
        </p:nvSpPr>
        <p:spPr>
          <a:xfrm>
            <a:off x="1297500" y="2783813"/>
            <a:ext cx="4103400" cy="85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a:solidFill>
                  <a:schemeClr val="lt1"/>
                </a:solidFill>
                <a:latin typeface="Lato"/>
                <a:ea typeface="Lato"/>
                <a:cs typeface="Lato"/>
                <a:sym typeface="Lato"/>
              </a:rPr>
              <a:t>App Tests </a:t>
            </a: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304800" lvl="0" marL="4572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Data retrieval and interpretation</a:t>
            </a:r>
            <a:endParaRPr sz="1200">
              <a:solidFill>
                <a:schemeClr val="lt1"/>
              </a:solidFill>
              <a:latin typeface="Lato"/>
              <a:ea typeface="Lato"/>
              <a:cs typeface="Lato"/>
              <a:sym typeface="Lato"/>
            </a:endParaRPr>
          </a:p>
          <a:p>
            <a:pPr indent="-304800" lvl="0" marL="4572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Functionality of application testing </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a:p>
        </p:txBody>
      </p:sp>
      <p:sp>
        <p:nvSpPr>
          <p:cNvPr id="226" name="Google Shape;226;p23"/>
          <p:cNvSpPr txBox="1"/>
          <p:nvPr/>
        </p:nvSpPr>
        <p:spPr>
          <a:xfrm>
            <a:off x="1297500" y="3720350"/>
            <a:ext cx="5570100" cy="106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a:solidFill>
                  <a:schemeClr val="lt1"/>
                </a:solidFill>
                <a:latin typeface="Lato"/>
                <a:ea typeface="Lato"/>
                <a:cs typeface="Lato"/>
                <a:sym typeface="Lato"/>
              </a:rPr>
              <a:t>Network</a:t>
            </a:r>
            <a:r>
              <a:rPr lang="en">
                <a:solidFill>
                  <a:schemeClr val="lt1"/>
                </a:solidFill>
                <a:latin typeface="Lato"/>
                <a:ea typeface="Lato"/>
                <a:cs typeface="Lato"/>
                <a:sym typeface="Lato"/>
              </a:rPr>
              <a:t> Tests </a:t>
            </a:r>
            <a:endParaRPr>
              <a:solidFill>
                <a:schemeClr val="lt1"/>
              </a:solidFill>
              <a:latin typeface="Lato"/>
              <a:ea typeface="Lato"/>
              <a:cs typeface="Lato"/>
              <a:sym typeface="Lato"/>
            </a:endParaRPr>
          </a:p>
          <a:p>
            <a:pPr indent="-304800" lvl="0" marL="4572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Data Integrity</a:t>
            </a:r>
            <a:endParaRPr sz="1200">
              <a:solidFill>
                <a:schemeClr val="lt1"/>
              </a:solidFill>
              <a:latin typeface="Lato"/>
              <a:ea typeface="Lato"/>
              <a:cs typeface="Lato"/>
              <a:sym typeface="Lato"/>
            </a:endParaRPr>
          </a:p>
          <a:p>
            <a:pPr indent="-304800" lvl="0" marL="4572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Interference</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3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3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3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3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Integration Testing</a:t>
            </a:r>
            <a:endParaRPr/>
          </a:p>
        </p:txBody>
      </p:sp>
      <p:sp>
        <p:nvSpPr>
          <p:cNvPr id="232" name="Google Shape;232;p24"/>
          <p:cNvSpPr txBox="1"/>
          <p:nvPr>
            <p:ph idx="1" type="body"/>
          </p:nvPr>
        </p:nvSpPr>
        <p:spPr>
          <a:xfrm>
            <a:off x="1297500" y="1074825"/>
            <a:ext cx="2906400" cy="109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Dummy Data</a:t>
            </a:r>
            <a:endParaRPr sz="1800"/>
          </a:p>
          <a:p>
            <a:pPr indent="-342900" lvl="0" marL="457200" rtl="0" algn="l">
              <a:spcBef>
                <a:spcPts val="0"/>
              </a:spcBef>
              <a:spcAft>
                <a:spcPts val="0"/>
              </a:spcAft>
              <a:buSzPts val="1800"/>
              <a:buChar char="●"/>
            </a:pPr>
            <a:r>
              <a:rPr lang="en" sz="1800"/>
              <a:t>Similar Use-Case</a:t>
            </a:r>
            <a:endParaRPr sz="1800"/>
          </a:p>
          <a:p>
            <a:pPr indent="0" lvl="0" marL="0" rtl="0" algn="l">
              <a:spcBef>
                <a:spcPts val="1600"/>
              </a:spcBef>
              <a:spcAft>
                <a:spcPts val="1600"/>
              </a:spcAft>
              <a:buNone/>
            </a:pPr>
            <a:r>
              <a:t/>
            </a:r>
            <a:endParaRPr sz="1800"/>
          </a:p>
        </p:txBody>
      </p:sp>
      <p:pic>
        <p:nvPicPr>
          <p:cNvPr id="233" name="Google Shape;233;p24"/>
          <p:cNvPicPr preferRelativeResize="0"/>
          <p:nvPr/>
        </p:nvPicPr>
        <p:blipFill rotWithShape="1">
          <a:blip r:embed="rId3">
            <a:alphaModFix/>
          </a:blip>
          <a:srcRect b="0" l="0" r="-644" t="0"/>
          <a:stretch/>
        </p:blipFill>
        <p:spPr>
          <a:xfrm>
            <a:off x="1365625" y="2085257"/>
            <a:ext cx="6412750" cy="2910393"/>
          </a:xfrm>
          <a:prstGeom prst="rect">
            <a:avLst/>
          </a:prstGeom>
          <a:noFill/>
          <a:ln>
            <a:noFill/>
          </a:ln>
        </p:spPr>
      </p:pic>
      <p:sp>
        <p:nvSpPr>
          <p:cNvPr id="234" name="Google Shape;234;p24"/>
          <p:cNvSpPr txBox="1"/>
          <p:nvPr>
            <p:ph idx="1" type="body"/>
          </p:nvPr>
        </p:nvSpPr>
        <p:spPr>
          <a:xfrm>
            <a:off x="4980725" y="1074825"/>
            <a:ext cx="2960100" cy="1274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Small Scale</a:t>
            </a:r>
            <a:endParaRPr sz="1800"/>
          </a:p>
          <a:p>
            <a:pPr indent="-342900" lvl="0" marL="457200" rtl="0" algn="l">
              <a:spcBef>
                <a:spcPts val="0"/>
              </a:spcBef>
              <a:spcAft>
                <a:spcPts val="0"/>
              </a:spcAft>
              <a:buSzPts val="1800"/>
              <a:buChar char="●"/>
            </a:pPr>
            <a:r>
              <a:rPr lang="en" sz="1800"/>
              <a:t>Large Scale</a:t>
            </a:r>
            <a:endParaRPr sz="1800"/>
          </a:p>
          <a:p>
            <a:pPr indent="0" lvl="0" marL="0" rtl="0" algn="l">
              <a:spcBef>
                <a:spcPts val="1600"/>
              </a:spcBef>
              <a:spcAft>
                <a:spcPts val="160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Risks and Mitigations (Lessons Learned)</a:t>
            </a:r>
            <a:endParaRPr/>
          </a:p>
        </p:txBody>
      </p:sp>
      <p:sp>
        <p:nvSpPr>
          <p:cNvPr id="240" name="Google Shape;240;p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Expected Risk (491): Potential that our nodes don’t provide enough data for the level of analytics </a:t>
            </a:r>
            <a:r>
              <a:rPr lang="en"/>
              <a:t>necessary</a:t>
            </a:r>
            <a:r>
              <a:rPr lang="en"/>
              <a:t> to meet our functional requirements.</a:t>
            </a:r>
            <a:endParaRPr/>
          </a:p>
          <a:p>
            <a:pPr indent="0" lvl="0" marL="0" rtl="0" algn="l">
              <a:spcBef>
                <a:spcPts val="1000"/>
              </a:spcBef>
              <a:spcAft>
                <a:spcPts val="0"/>
              </a:spcAft>
              <a:buNone/>
            </a:pPr>
            <a:r>
              <a:rPr lang="en"/>
              <a:t>Level: Medium</a:t>
            </a:r>
            <a:endParaRPr/>
          </a:p>
          <a:p>
            <a:pPr indent="0" lvl="0" marL="0" rtl="0" algn="l">
              <a:spcBef>
                <a:spcPts val="1000"/>
              </a:spcBef>
              <a:spcAft>
                <a:spcPts val="0"/>
              </a:spcAft>
              <a:buNone/>
            </a:pPr>
            <a:r>
              <a:rPr lang="en"/>
              <a:t>Mitigations: </a:t>
            </a:r>
            <a:endParaRPr/>
          </a:p>
          <a:p>
            <a:pPr indent="-311150" lvl="0" marL="457200" rtl="0" algn="l">
              <a:spcBef>
                <a:spcPts val="1000"/>
              </a:spcBef>
              <a:spcAft>
                <a:spcPts val="0"/>
              </a:spcAft>
              <a:buSzPts val="1300"/>
              <a:buChar char="●"/>
            </a:pPr>
            <a:r>
              <a:rPr lang="en"/>
              <a:t>Using microcontrollers allows room for expandability</a:t>
            </a:r>
            <a:endParaRPr/>
          </a:p>
          <a:p>
            <a:pPr indent="-311150" lvl="0" marL="457200" rtl="0" algn="l">
              <a:spcBef>
                <a:spcPts val="0"/>
              </a:spcBef>
              <a:spcAft>
                <a:spcPts val="0"/>
              </a:spcAft>
              <a:buSzPts val="1300"/>
              <a:buChar char="●"/>
            </a:pPr>
            <a:r>
              <a:rPr lang="en"/>
              <a:t>Large prototype phase allows experimentation</a:t>
            </a:r>
            <a:endParaRPr/>
          </a:p>
          <a:p>
            <a:pPr indent="0" lvl="0" marL="0" rtl="0" algn="l">
              <a:spcBef>
                <a:spcPts val="1000"/>
              </a:spcBef>
              <a:spcAft>
                <a:spcPts val="1000"/>
              </a:spcAft>
              <a:buNone/>
            </a:pPr>
            <a:r>
              <a:rPr lang="en"/>
              <a:t>Post mitigation risk level: Low</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Risks and Mitigations (cont.)</a:t>
            </a:r>
            <a:endParaRPr/>
          </a:p>
        </p:txBody>
      </p:sp>
      <p:sp>
        <p:nvSpPr>
          <p:cNvPr id="246" name="Google Shape;246;p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Expected </a:t>
            </a:r>
            <a:r>
              <a:rPr lang="en"/>
              <a:t>Risk: Unfamiliarity with AWS and Flutter may cause project to go off-schedule or certain features to become infeasible. </a:t>
            </a:r>
            <a:endParaRPr/>
          </a:p>
          <a:p>
            <a:pPr indent="0" lvl="0" marL="0" rtl="0" algn="l">
              <a:spcBef>
                <a:spcPts val="1000"/>
              </a:spcBef>
              <a:spcAft>
                <a:spcPts val="0"/>
              </a:spcAft>
              <a:buNone/>
            </a:pPr>
            <a:r>
              <a:rPr lang="en"/>
              <a:t>Level: Medium</a:t>
            </a:r>
            <a:endParaRPr/>
          </a:p>
          <a:p>
            <a:pPr indent="0" lvl="0" marL="0" rtl="0" algn="l">
              <a:spcBef>
                <a:spcPts val="1000"/>
              </a:spcBef>
              <a:spcAft>
                <a:spcPts val="0"/>
              </a:spcAft>
              <a:buNone/>
            </a:pPr>
            <a:r>
              <a:rPr lang="en"/>
              <a:t>Mitigations: </a:t>
            </a:r>
            <a:endParaRPr/>
          </a:p>
          <a:p>
            <a:pPr indent="-311150" lvl="0" marL="457200" rtl="0" algn="l">
              <a:spcBef>
                <a:spcPts val="1000"/>
              </a:spcBef>
              <a:spcAft>
                <a:spcPts val="0"/>
              </a:spcAft>
              <a:buSzPts val="1300"/>
              <a:buChar char="●"/>
            </a:pPr>
            <a:r>
              <a:rPr lang="en"/>
              <a:t>Both platforms have decided fallbacks we feel comfortable with</a:t>
            </a:r>
            <a:endParaRPr/>
          </a:p>
          <a:p>
            <a:pPr indent="-311150" lvl="0" marL="457200" rtl="0" algn="l">
              <a:spcBef>
                <a:spcPts val="0"/>
              </a:spcBef>
              <a:spcAft>
                <a:spcPts val="0"/>
              </a:spcAft>
              <a:buSzPts val="1300"/>
              <a:buChar char="●"/>
            </a:pPr>
            <a:r>
              <a:rPr lang="en"/>
              <a:t>Android Studio as a Flutter fallback (4 team members have experience)</a:t>
            </a:r>
            <a:endParaRPr/>
          </a:p>
          <a:p>
            <a:pPr indent="-311150" lvl="0" marL="457200" rtl="0" algn="l">
              <a:spcBef>
                <a:spcPts val="0"/>
              </a:spcBef>
              <a:spcAft>
                <a:spcPts val="0"/>
              </a:spcAft>
              <a:buSzPts val="1300"/>
              <a:buChar char="●"/>
            </a:pPr>
            <a:r>
              <a:rPr lang="en"/>
              <a:t>ECE managed servers as AWS fallback (3 team members have experience)</a:t>
            </a:r>
            <a:endParaRPr/>
          </a:p>
          <a:p>
            <a:pPr indent="0" lvl="0" marL="0" rtl="0" algn="l">
              <a:spcBef>
                <a:spcPts val="1000"/>
              </a:spcBef>
              <a:spcAft>
                <a:spcPts val="1000"/>
              </a:spcAft>
              <a:buNone/>
            </a:pPr>
            <a:r>
              <a:rPr lang="en"/>
              <a:t>Post mitigation risk level: Low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Unforeseen Setbacks</a:t>
            </a:r>
            <a:endParaRPr sz="3000"/>
          </a:p>
        </p:txBody>
      </p:sp>
      <p:sp>
        <p:nvSpPr>
          <p:cNvPr id="252" name="Google Shape;252;p2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SzPts val="2400"/>
              <a:buChar char="●"/>
            </a:pPr>
            <a:r>
              <a:rPr lang="en" sz="2400"/>
              <a:t>Timeline</a:t>
            </a:r>
            <a:endParaRPr sz="2400"/>
          </a:p>
          <a:p>
            <a:pPr indent="-381000" lvl="0" marL="457200" rtl="0" algn="l">
              <a:lnSpc>
                <a:spcPct val="150000"/>
              </a:lnSpc>
              <a:spcBef>
                <a:spcPts val="0"/>
              </a:spcBef>
              <a:spcAft>
                <a:spcPts val="0"/>
              </a:spcAft>
              <a:buSzPts val="2400"/>
              <a:buChar char="●"/>
            </a:pPr>
            <a:r>
              <a:rPr lang="en" sz="2400"/>
              <a:t>Interdisciplinary </a:t>
            </a:r>
            <a:br>
              <a:rPr lang="en" sz="2400"/>
            </a:br>
            <a:r>
              <a:rPr lang="en" sz="2400"/>
              <a:t>development</a:t>
            </a:r>
            <a:endParaRPr sz="2400"/>
          </a:p>
          <a:p>
            <a:pPr indent="-381000" lvl="0" marL="457200" rtl="0" algn="l">
              <a:lnSpc>
                <a:spcPct val="150000"/>
              </a:lnSpc>
              <a:spcBef>
                <a:spcPts val="0"/>
              </a:spcBef>
              <a:spcAft>
                <a:spcPts val="0"/>
              </a:spcAft>
              <a:buSzPts val="2400"/>
              <a:buChar char="●"/>
            </a:pPr>
            <a:r>
              <a:rPr lang="en" sz="2400"/>
              <a:t>Feature creep</a:t>
            </a:r>
            <a:endParaRPr sz="2400"/>
          </a:p>
          <a:p>
            <a:pPr indent="-381000" lvl="0" marL="457200" rtl="0" algn="l">
              <a:lnSpc>
                <a:spcPct val="150000"/>
              </a:lnSpc>
              <a:spcBef>
                <a:spcPts val="0"/>
              </a:spcBef>
              <a:spcAft>
                <a:spcPts val="0"/>
              </a:spcAft>
              <a:buSzPts val="2400"/>
              <a:buChar char="●"/>
            </a:pPr>
            <a:r>
              <a:rPr lang="en" sz="2400"/>
              <a:t>Environmental testing</a:t>
            </a:r>
            <a:endParaRPr sz="2400"/>
          </a:p>
        </p:txBody>
      </p:sp>
      <p:pic>
        <p:nvPicPr>
          <p:cNvPr id="253" name="Google Shape;253;p27"/>
          <p:cNvPicPr preferRelativeResize="0"/>
          <p:nvPr/>
        </p:nvPicPr>
        <p:blipFill rotWithShape="1">
          <a:blip r:embed="rId3">
            <a:alphaModFix/>
          </a:blip>
          <a:srcRect b="0" l="50000" r="0" t="1205"/>
          <a:stretch/>
        </p:blipFill>
        <p:spPr>
          <a:xfrm>
            <a:off x="5199475" y="1242375"/>
            <a:ext cx="3336699" cy="3296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28"/>
          <p:cNvSpPr txBox="1"/>
          <p:nvPr>
            <p:ph type="title"/>
          </p:nvPr>
        </p:nvSpPr>
        <p:spPr>
          <a:xfrm>
            <a:off x="1052550" y="134025"/>
            <a:ext cx="6601500" cy="56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Projected </a:t>
            </a:r>
            <a:r>
              <a:rPr lang="en"/>
              <a:t>Resource Cost</a:t>
            </a:r>
            <a:endParaRPr/>
          </a:p>
        </p:txBody>
      </p:sp>
      <p:graphicFrame>
        <p:nvGraphicFramePr>
          <p:cNvPr id="259" name="Google Shape;259;p28"/>
          <p:cNvGraphicFramePr/>
          <p:nvPr/>
        </p:nvGraphicFramePr>
        <p:xfrm>
          <a:off x="4638775" y="1461875"/>
          <a:ext cx="3000000" cy="3000000"/>
        </p:xfrm>
        <a:graphic>
          <a:graphicData uri="http://schemas.openxmlformats.org/drawingml/2006/table">
            <a:tbl>
              <a:tblPr>
                <a:noFill/>
                <a:tableStyleId>{E04543E1-C063-487A-9A5B-E2947B3EC643}</a:tableStyleId>
              </a:tblPr>
              <a:tblGrid>
                <a:gridCol w="1097275"/>
                <a:gridCol w="1097275"/>
                <a:gridCol w="1097275"/>
                <a:gridCol w="1097275"/>
              </a:tblGrid>
              <a:tr h="51240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Reference Number</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Item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Cost per Unit x Number of Units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Total Cost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r>
              <a:tr h="51240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1</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NRF24L01 Transceiver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$1.19 x 1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$1.19</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240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2</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Raspberry Pi 3 Model B</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$39.00 x 1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$39.00</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2400">
                <a:tc>
                  <a:txBody>
                    <a:bodyPr>
                      <a:noAutofit/>
                    </a:bodyPr>
                    <a:lstStyle/>
                    <a:p>
                      <a:pPr indent="0" lvl="0" marL="0" rtl="0" algn="ctr">
                        <a:spcBef>
                          <a:spcPts val="0"/>
                        </a:spcBef>
                        <a:spcAft>
                          <a:spcPts val="0"/>
                        </a:spcAft>
                        <a:buNone/>
                      </a:pPr>
                      <a:r>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Total: $40.19</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graphicFrame>
        <p:nvGraphicFramePr>
          <p:cNvPr id="260" name="Google Shape;260;p28"/>
          <p:cNvGraphicFramePr/>
          <p:nvPr/>
        </p:nvGraphicFramePr>
        <p:xfrm>
          <a:off x="144550" y="1461875"/>
          <a:ext cx="3000000" cy="3000000"/>
        </p:xfrm>
        <a:graphic>
          <a:graphicData uri="http://schemas.openxmlformats.org/drawingml/2006/table">
            <a:tbl>
              <a:tblPr>
                <a:noFill/>
                <a:tableStyleId>{E04543E1-C063-487A-9A5B-E2947B3EC643}</a:tableStyleId>
              </a:tblPr>
              <a:tblGrid>
                <a:gridCol w="1098275"/>
                <a:gridCol w="1098275"/>
                <a:gridCol w="1098275"/>
                <a:gridCol w="1098275"/>
              </a:tblGrid>
              <a:tr h="51240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Reference Number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Item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Cost per Unit x Number of Units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Total Cost</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r>
              <a:tr h="51240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1</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NRF24L01 Transceiver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$1.19 x 5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$5.95</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240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2</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Infrared Proximity Sensor</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$13.95 x 4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$55.80</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240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3</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Force Sensor</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$14.99 x 4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$59.96</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240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4</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Elegoo Uno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$10.96 x 1</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$10.96</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240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5</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Elegoo Nano</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$5.00 x 4</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$20.00</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2400">
                <a:tc>
                  <a:txBody>
                    <a:bodyPr>
                      <a:noAutofit/>
                    </a:bodyPr>
                    <a:lstStyle/>
                    <a:p>
                      <a:pPr indent="0" lvl="0" marL="0" rtl="0" algn="ctr">
                        <a:spcBef>
                          <a:spcPts val="0"/>
                        </a:spcBef>
                        <a:spcAft>
                          <a:spcPts val="0"/>
                        </a:spcAft>
                        <a:buNone/>
                      </a:pPr>
                      <a:r>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Total: $152.67</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261" name="Google Shape;261;p28"/>
          <p:cNvSpPr txBox="1"/>
          <p:nvPr/>
        </p:nvSpPr>
        <p:spPr>
          <a:xfrm>
            <a:off x="1052550" y="613250"/>
            <a:ext cx="7596300" cy="565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Cost projections were made assuming one table with four seats. </a:t>
            </a:r>
            <a:endParaRPr>
              <a:solidFill>
                <a:srgbClr val="FFFFFF"/>
              </a:solidFill>
              <a:latin typeface="Lato"/>
              <a:ea typeface="Lato"/>
              <a:cs typeface="Lato"/>
              <a:sym typeface="Lato"/>
            </a:endParaRPr>
          </a:p>
        </p:txBody>
      </p:sp>
      <p:sp>
        <p:nvSpPr>
          <p:cNvPr id="262" name="Google Shape;262;p28"/>
          <p:cNvSpPr txBox="1"/>
          <p:nvPr/>
        </p:nvSpPr>
        <p:spPr>
          <a:xfrm>
            <a:off x="5858625" y="1068575"/>
            <a:ext cx="1949400" cy="3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Lato"/>
                <a:ea typeface="Lato"/>
                <a:cs typeface="Lato"/>
                <a:sym typeface="Lato"/>
              </a:rPr>
              <a:t>Hardware Per Restaurant </a:t>
            </a:r>
            <a:r>
              <a:rPr lang="en" sz="1200">
                <a:solidFill>
                  <a:srgbClr val="FFFFFF"/>
                </a:solidFill>
              </a:rPr>
              <a:t> </a:t>
            </a:r>
            <a:endParaRPr sz="1200">
              <a:solidFill>
                <a:srgbClr val="FFFFFF"/>
              </a:solidFill>
            </a:endParaRPr>
          </a:p>
        </p:txBody>
      </p:sp>
      <p:sp>
        <p:nvSpPr>
          <p:cNvPr id="263" name="Google Shape;263;p28"/>
          <p:cNvSpPr txBox="1"/>
          <p:nvPr/>
        </p:nvSpPr>
        <p:spPr>
          <a:xfrm>
            <a:off x="1223750" y="1070825"/>
            <a:ext cx="2234700" cy="3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Hardware Per Table </a:t>
            </a:r>
            <a:endParaRPr sz="1200">
              <a:solidFill>
                <a:srgbClr val="FFFFFF"/>
              </a:solidFill>
              <a:latin typeface="Lato"/>
              <a:ea typeface="Lato"/>
              <a:cs typeface="Lato"/>
              <a:sym typeface="Lato"/>
            </a:endParaRPr>
          </a:p>
        </p:txBody>
      </p:sp>
      <p:graphicFrame>
        <p:nvGraphicFramePr>
          <p:cNvPr id="264" name="Google Shape;264;p28"/>
          <p:cNvGraphicFramePr/>
          <p:nvPr/>
        </p:nvGraphicFramePr>
        <p:xfrm>
          <a:off x="4636775" y="4062975"/>
          <a:ext cx="3000000" cy="3000000"/>
        </p:xfrm>
        <a:graphic>
          <a:graphicData uri="http://schemas.openxmlformats.org/drawingml/2006/table">
            <a:tbl>
              <a:tblPr>
                <a:noFill/>
                <a:tableStyleId>{E04543E1-C063-487A-9A5B-E2947B3EC643}</a:tableStyleId>
              </a:tblPr>
              <a:tblGrid>
                <a:gridCol w="1098275"/>
                <a:gridCol w="1098275"/>
                <a:gridCol w="1098275"/>
                <a:gridCol w="1098275"/>
              </a:tblGrid>
              <a:tr h="49285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Reference Number</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Item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Cost per Unit x Number of Units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Total Cost </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D9EEB"/>
                    </a:solidFill>
                  </a:tcPr>
                </a:tc>
              </a:tr>
              <a:tr h="492850">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1</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PCB</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$4.43 x 10</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$44.30</a:t>
                      </a:r>
                      <a:endParaRPr sz="900">
                        <a:solidFill>
                          <a:srgbClr val="FFFFFF"/>
                        </a:solidFill>
                        <a:latin typeface="Lato"/>
                        <a:ea typeface="Lato"/>
                        <a:cs typeface="Lato"/>
                        <a:sym typeface="La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265" name="Google Shape;265;p28"/>
          <p:cNvSpPr txBox="1"/>
          <p:nvPr/>
        </p:nvSpPr>
        <p:spPr>
          <a:xfrm>
            <a:off x="5715975" y="3592825"/>
            <a:ext cx="2234700" cy="3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Projected PCB Cost</a:t>
            </a:r>
            <a:endParaRPr sz="1200">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9"/>
          <p:cNvSpPr txBox="1"/>
          <p:nvPr>
            <p:ph type="title"/>
          </p:nvPr>
        </p:nvSpPr>
        <p:spPr>
          <a:xfrm>
            <a:off x="1052550" y="134025"/>
            <a:ext cx="6601500" cy="56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Actual Resource Cost</a:t>
            </a:r>
            <a:endParaRPr/>
          </a:p>
        </p:txBody>
      </p:sp>
      <p:pic>
        <p:nvPicPr>
          <p:cNvPr id="271" name="Google Shape;271;p29"/>
          <p:cNvPicPr preferRelativeResize="0"/>
          <p:nvPr/>
        </p:nvPicPr>
        <p:blipFill>
          <a:blip r:embed="rId3">
            <a:alphaModFix/>
          </a:blip>
          <a:stretch>
            <a:fillRect/>
          </a:stretch>
        </p:blipFill>
        <p:spPr>
          <a:xfrm>
            <a:off x="1204725" y="699825"/>
            <a:ext cx="7445701" cy="4352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0"/>
          <p:cNvSpPr txBox="1"/>
          <p:nvPr>
            <p:ph type="title"/>
          </p:nvPr>
        </p:nvSpPr>
        <p:spPr>
          <a:xfrm>
            <a:off x="1487625" y="2489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a:t>
            </a:r>
            <a:r>
              <a:rPr lang="en"/>
              <a:t>Implementation (491)</a:t>
            </a:r>
            <a:endParaRPr/>
          </a:p>
        </p:txBody>
      </p:sp>
      <p:pic>
        <p:nvPicPr>
          <p:cNvPr id="277" name="Google Shape;277;p30" title="rev1.mp4">
            <a:hlinkClick r:id="rId3"/>
          </p:cNvPr>
          <p:cNvPicPr preferRelativeResize="0"/>
          <p:nvPr/>
        </p:nvPicPr>
        <p:blipFill>
          <a:blip r:embed="rId4">
            <a:alphaModFix/>
          </a:blip>
          <a:stretch>
            <a:fillRect/>
          </a:stretch>
        </p:blipFill>
        <p:spPr>
          <a:xfrm>
            <a:off x="1890975" y="942125"/>
            <a:ext cx="5277900" cy="3958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Printed Circuit Board Implementation</a:t>
            </a:r>
            <a:endParaRPr/>
          </a:p>
          <a:p>
            <a:pPr indent="0" lvl="0" marL="0" rtl="0" algn="l">
              <a:spcBef>
                <a:spcPts val="0"/>
              </a:spcBef>
              <a:spcAft>
                <a:spcPts val="0"/>
              </a:spcAft>
              <a:buNone/>
            </a:pPr>
            <a:r>
              <a:t/>
            </a:r>
            <a:endParaRPr/>
          </a:p>
        </p:txBody>
      </p:sp>
      <p:sp>
        <p:nvSpPr>
          <p:cNvPr id="283" name="Google Shape;283;p3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Printed Circuit board design</a:t>
            </a:r>
            <a:endParaRPr sz="1800"/>
          </a:p>
          <a:p>
            <a:pPr indent="-342900" lvl="1" marL="914400" rtl="0" algn="l">
              <a:spcBef>
                <a:spcPts val="0"/>
              </a:spcBef>
              <a:spcAft>
                <a:spcPts val="0"/>
              </a:spcAft>
              <a:buSzPts val="1800"/>
              <a:buChar char="○"/>
            </a:pPr>
            <a:r>
              <a:rPr lang="en" sz="1800"/>
              <a:t>Testing </a:t>
            </a:r>
            <a:r>
              <a:rPr lang="en" sz="1800"/>
              <a:t>revision</a:t>
            </a:r>
            <a:endParaRPr sz="1800"/>
          </a:p>
          <a:p>
            <a:pPr indent="-342900" lvl="1" marL="914400" rtl="0" algn="l">
              <a:spcBef>
                <a:spcPts val="0"/>
              </a:spcBef>
              <a:spcAft>
                <a:spcPts val="0"/>
              </a:spcAft>
              <a:buSzPts val="1800"/>
              <a:buChar char="○"/>
            </a:pPr>
            <a:r>
              <a:rPr lang="en" sz="1800"/>
              <a:t>Expandability </a:t>
            </a:r>
            <a:r>
              <a:rPr lang="en" sz="1800"/>
              <a:t>  </a:t>
            </a:r>
            <a:endParaRPr sz="1800"/>
          </a:p>
          <a:p>
            <a:pPr indent="-342900" lvl="0" marL="457200" rtl="0" algn="l">
              <a:spcBef>
                <a:spcPts val="0"/>
              </a:spcBef>
              <a:spcAft>
                <a:spcPts val="0"/>
              </a:spcAft>
              <a:buSzPts val="1800"/>
              <a:buChar char="●"/>
            </a:pPr>
            <a:r>
              <a:rPr lang="en" sz="1800"/>
              <a:t>Networking</a:t>
            </a:r>
            <a:endParaRPr sz="1800"/>
          </a:p>
          <a:p>
            <a:pPr indent="-342900" lvl="0" marL="457200" rtl="0" algn="l">
              <a:spcBef>
                <a:spcPts val="0"/>
              </a:spcBef>
              <a:spcAft>
                <a:spcPts val="0"/>
              </a:spcAft>
              <a:buSzPts val="1800"/>
              <a:buChar char="●"/>
            </a:pPr>
            <a:r>
              <a:rPr lang="en" sz="1800"/>
              <a:t>Enclosure development  </a:t>
            </a:r>
            <a:endParaRPr sz="1800"/>
          </a:p>
          <a:p>
            <a:pPr indent="-342900" lvl="1" marL="914400" rtl="0" algn="l">
              <a:spcBef>
                <a:spcPts val="0"/>
              </a:spcBef>
              <a:spcAft>
                <a:spcPts val="0"/>
              </a:spcAft>
              <a:buSzPts val="1800"/>
              <a:buChar char="○"/>
            </a:pPr>
            <a:r>
              <a:rPr lang="en" sz="1800"/>
              <a:t>Higher durability </a:t>
            </a:r>
            <a:endParaRPr sz="1800"/>
          </a:p>
        </p:txBody>
      </p:sp>
      <p:pic>
        <p:nvPicPr>
          <p:cNvPr id="284" name="Google Shape;284;p31"/>
          <p:cNvPicPr preferRelativeResize="0"/>
          <p:nvPr/>
        </p:nvPicPr>
        <p:blipFill rotWithShape="1">
          <a:blip r:embed="rId3">
            <a:alphaModFix/>
          </a:blip>
          <a:srcRect b="2915" l="19623" r="24516" t="16308"/>
          <a:stretch/>
        </p:blipFill>
        <p:spPr>
          <a:xfrm>
            <a:off x="5832275" y="1021600"/>
            <a:ext cx="2002326" cy="386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8652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u="sng"/>
              <a:t>Problem Statement</a:t>
            </a:r>
            <a:endParaRPr sz="3000" u="sng"/>
          </a:p>
        </p:txBody>
      </p:sp>
      <p:sp>
        <p:nvSpPr>
          <p:cNvPr id="141" name="Google Shape;141;p14"/>
          <p:cNvSpPr txBox="1"/>
          <p:nvPr>
            <p:ph idx="1" type="body"/>
          </p:nvPr>
        </p:nvSpPr>
        <p:spPr>
          <a:xfrm>
            <a:off x="1297500" y="11161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solidFill>
                  <a:srgbClr val="FFFFFF"/>
                </a:solidFill>
              </a:rPr>
              <a:t>Improve the estimation of restaurant wait-times.</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Current restaurant wait times:</a:t>
            </a:r>
            <a:endParaRPr sz="1800">
              <a:solidFill>
                <a:srgbClr val="FFFFFF"/>
              </a:solidFill>
            </a:endParaRPr>
          </a:p>
          <a:p>
            <a:pPr indent="-342900" lvl="1" marL="914400" rtl="0" algn="l">
              <a:spcBef>
                <a:spcPts val="0"/>
              </a:spcBef>
              <a:spcAft>
                <a:spcPts val="0"/>
              </a:spcAft>
              <a:buClr>
                <a:srgbClr val="FFFFFF"/>
              </a:buClr>
              <a:buSzPts val="1800"/>
              <a:buChar char="○"/>
            </a:pPr>
            <a:r>
              <a:rPr lang="en" sz="1800">
                <a:solidFill>
                  <a:srgbClr val="FFFFFF"/>
                </a:solidFill>
              </a:rPr>
              <a:t>Location based</a:t>
            </a:r>
            <a:endParaRPr sz="1800">
              <a:solidFill>
                <a:srgbClr val="FFFFFF"/>
              </a:solidFill>
            </a:endParaRPr>
          </a:p>
          <a:p>
            <a:pPr indent="-342900" lvl="1" marL="914400" rtl="0" algn="l">
              <a:spcBef>
                <a:spcPts val="0"/>
              </a:spcBef>
              <a:spcAft>
                <a:spcPts val="0"/>
              </a:spcAft>
              <a:buClr>
                <a:srgbClr val="FFFFFF"/>
              </a:buClr>
              <a:buSzPts val="1800"/>
              <a:buChar char="○"/>
            </a:pPr>
            <a:r>
              <a:rPr lang="en" sz="1800">
                <a:solidFill>
                  <a:srgbClr val="FFFFFF"/>
                </a:solidFill>
              </a:rPr>
              <a:t>Unreliable</a:t>
            </a:r>
            <a:endParaRPr sz="1800">
              <a:solidFill>
                <a:srgbClr val="FFFFFF"/>
              </a:solidFill>
            </a:endParaRPr>
          </a:p>
          <a:p>
            <a:pPr indent="-342900" lvl="1" marL="914400" rtl="0" algn="l">
              <a:spcBef>
                <a:spcPts val="0"/>
              </a:spcBef>
              <a:spcAft>
                <a:spcPts val="0"/>
              </a:spcAft>
              <a:buClr>
                <a:srgbClr val="FFFFFF"/>
              </a:buClr>
              <a:buSzPts val="1800"/>
              <a:buChar char="○"/>
            </a:pPr>
            <a:r>
              <a:rPr lang="en" sz="1800">
                <a:solidFill>
                  <a:srgbClr val="FFFFFF"/>
                </a:solidFill>
              </a:rPr>
              <a:t>Incapable of real-time adjustments</a:t>
            </a:r>
            <a:endParaRPr sz="1800">
              <a:solidFill>
                <a:srgbClr val="FFFFFF"/>
              </a:solidFill>
            </a:endParaRPr>
          </a:p>
          <a:p>
            <a:pPr indent="-342900" lvl="1" marL="914400" rtl="0" algn="l">
              <a:spcBef>
                <a:spcPts val="0"/>
              </a:spcBef>
              <a:spcAft>
                <a:spcPts val="0"/>
              </a:spcAft>
              <a:buClr>
                <a:srgbClr val="FFFFFF"/>
              </a:buClr>
              <a:buSzPts val="1800"/>
              <a:buChar char="○"/>
            </a:pPr>
            <a:r>
              <a:rPr lang="en" sz="1800">
                <a:solidFill>
                  <a:srgbClr val="FFFFFF"/>
                </a:solidFill>
              </a:rPr>
              <a:t>Provide value solely to potential customers</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Our design aims at enabling:</a:t>
            </a:r>
            <a:endParaRPr sz="1800">
              <a:solidFill>
                <a:srgbClr val="FFFFFF"/>
              </a:solidFill>
            </a:endParaRPr>
          </a:p>
          <a:p>
            <a:pPr indent="-342900" lvl="1" marL="914400" rtl="0" algn="l">
              <a:spcBef>
                <a:spcPts val="0"/>
              </a:spcBef>
              <a:spcAft>
                <a:spcPts val="0"/>
              </a:spcAft>
              <a:buClr>
                <a:srgbClr val="FFFFFF"/>
              </a:buClr>
              <a:buSzPts val="1800"/>
              <a:buChar char="○"/>
            </a:pPr>
            <a:r>
              <a:rPr lang="en" sz="1800">
                <a:solidFill>
                  <a:srgbClr val="FFFFFF"/>
                </a:solidFill>
              </a:rPr>
              <a:t>Higher accuracy</a:t>
            </a:r>
            <a:endParaRPr sz="1800">
              <a:solidFill>
                <a:srgbClr val="FFFFFF"/>
              </a:solidFill>
            </a:endParaRPr>
          </a:p>
          <a:p>
            <a:pPr indent="-342900" lvl="1" marL="914400" rtl="0" algn="l">
              <a:spcBef>
                <a:spcPts val="0"/>
              </a:spcBef>
              <a:spcAft>
                <a:spcPts val="0"/>
              </a:spcAft>
              <a:buClr>
                <a:srgbClr val="FFFFFF"/>
              </a:buClr>
              <a:buSzPts val="1800"/>
              <a:buChar char="○"/>
            </a:pPr>
            <a:r>
              <a:rPr lang="en" sz="1800">
                <a:solidFill>
                  <a:srgbClr val="FFFFFF"/>
                </a:solidFill>
              </a:rPr>
              <a:t>Update with real-time information</a:t>
            </a:r>
            <a:endParaRPr sz="1800">
              <a:solidFill>
                <a:srgbClr val="FFFFFF"/>
              </a:solidFill>
            </a:endParaRPr>
          </a:p>
          <a:p>
            <a:pPr indent="-342900" lvl="1" marL="914400" rtl="0" algn="l">
              <a:spcBef>
                <a:spcPts val="0"/>
              </a:spcBef>
              <a:spcAft>
                <a:spcPts val="0"/>
              </a:spcAft>
              <a:buClr>
                <a:srgbClr val="FFFFFF"/>
              </a:buClr>
              <a:buSzPts val="1800"/>
              <a:buChar char="○"/>
            </a:pPr>
            <a:r>
              <a:rPr lang="en" sz="1800">
                <a:solidFill>
                  <a:srgbClr val="FFFFFF"/>
                </a:solidFill>
              </a:rPr>
              <a:t>Increased information accessibility</a:t>
            </a:r>
            <a:endParaRPr sz="1800">
              <a:solidFill>
                <a:srgbClr val="FFFFFF"/>
              </a:solidFill>
            </a:endParaRPr>
          </a:p>
          <a:p>
            <a:pPr indent="-342900" lvl="1" marL="914400" rtl="0" algn="l">
              <a:spcBef>
                <a:spcPts val="0"/>
              </a:spcBef>
              <a:spcAft>
                <a:spcPts val="0"/>
              </a:spcAft>
              <a:buClr>
                <a:srgbClr val="FFFFFF"/>
              </a:buClr>
              <a:buSzPts val="1800"/>
              <a:buChar char="○"/>
            </a:pPr>
            <a:r>
              <a:rPr lang="en" sz="1800">
                <a:solidFill>
                  <a:srgbClr val="FFFFFF"/>
                </a:solidFill>
              </a:rPr>
              <a:t>Increased time efficiency</a:t>
            </a:r>
            <a:endParaRPr sz="1800">
              <a:solidFill>
                <a:srgbClr val="FFFFFF"/>
              </a:solidFill>
            </a:endParaRPr>
          </a:p>
          <a:p>
            <a:pPr indent="0" lvl="0" marL="0" rtl="0" algn="l">
              <a:spcBef>
                <a:spcPts val="1600"/>
              </a:spcBef>
              <a:spcAft>
                <a:spcPts val="0"/>
              </a:spcAft>
              <a:buNone/>
            </a:pPr>
            <a:r>
              <a:t/>
            </a:r>
            <a:endParaRPr>
              <a:solidFill>
                <a:srgbClr val="FFFFFF"/>
              </a:solidFill>
            </a:endParaRPr>
          </a:p>
          <a:p>
            <a:pPr indent="0" lvl="0" marL="457200" rtl="0" algn="l">
              <a:spcBef>
                <a:spcPts val="1600"/>
              </a:spcBef>
              <a:spcAft>
                <a:spcPts val="1600"/>
              </a:spcAft>
              <a:buNone/>
            </a:pPr>
            <a:r>
              <a:t/>
            </a:r>
            <a:endParaRPr sz="11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 Prototype Implementation</a:t>
            </a:r>
            <a:endParaRPr/>
          </a:p>
        </p:txBody>
      </p:sp>
      <p:sp>
        <p:nvSpPr>
          <p:cNvPr id="290" name="Google Shape;290;p32"/>
          <p:cNvSpPr txBox="1"/>
          <p:nvPr>
            <p:ph idx="1" type="body"/>
          </p:nvPr>
        </p:nvSpPr>
        <p:spPr>
          <a:xfrm>
            <a:off x="1210550" y="1193000"/>
            <a:ext cx="7038900" cy="35748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W</a:t>
            </a:r>
            <a:r>
              <a:rPr lang="en" sz="1800"/>
              <a:t>ait times</a:t>
            </a:r>
            <a:endParaRPr sz="1800"/>
          </a:p>
          <a:p>
            <a:pPr indent="0" lvl="0" marL="0" rtl="0" algn="l">
              <a:lnSpc>
                <a:spcPct val="100000"/>
              </a:lnSpc>
              <a:spcBef>
                <a:spcPts val="0"/>
              </a:spcBef>
              <a:spcAft>
                <a:spcPts val="0"/>
              </a:spcAft>
              <a:buNone/>
            </a:pPr>
            <a:r>
              <a:t/>
            </a:r>
            <a:endParaRPr/>
          </a:p>
          <a:p>
            <a:pPr indent="-317500" lvl="1" marL="914400" rtl="0" algn="l">
              <a:lnSpc>
                <a:spcPct val="100000"/>
              </a:lnSpc>
              <a:spcBef>
                <a:spcPts val="0"/>
              </a:spcBef>
              <a:spcAft>
                <a:spcPts val="0"/>
              </a:spcAft>
              <a:buSzPts val="1400"/>
              <a:buChar char="○"/>
            </a:pPr>
            <a:r>
              <a:rPr lang="en" sz="1400"/>
              <a:t>Statistical analysis of wait time factors </a:t>
            </a:r>
            <a:endParaRPr sz="1400"/>
          </a:p>
          <a:p>
            <a:pPr indent="0" lvl="0" marL="914400" rtl="0" algn="l">
              <a:lnSpc>
                <a:spcPct val="100000"/>
              </a:lnSpc>
              <a:spcBef>
                <a:spcPts val="0"/>
              </a:spcBef>
              <a:spcAft>
                <a:spcPts val="0"/>
              </a:spcAft>
              <a:buNone/>
            </a:pPr>
            <a:r>
              <a:t/>
            </a:r>
            <a:endParaRPr sz="1400"/>
          </a:p>
          <a:p>
            <a:pPr indent="-342900" lvl="0" marL="457200" rtl="0" algn="l">
              <a:lnSpc>
                <a:spcPct val="100000"/>
              </a:lnSpc>
              <a:spcBef>
                <a:spcPts val="0"/>
              </a:spcBef>
              <a:spcAft>
                <a:spcPts val="0"/>
              </a:spcAft>
              <a:buSzPts val="1800"/>
              <a:buChar char="●"/>
            </a:pPr>
            <a:r>
              <a:rPr lang="en" sz="1800"/>
              <a:t>Restaurant finder</a:t>
            </a:r>
            <a:endParaRPr sz="1800"/>
          </a:p>
          <a:p>
            <a:pPr indent="0" lvl="0" marL="457200" rtl="0" algn="l">
              <a:lnSpc>
                <a:spcPct val="100000"/>
              </a:lnSpc>
              <a:spcBef>
                <a:spcPts val="0"/>
              </a:spcBef>
              <a:spcAft>
                <a:spcPts val="0"/>
              </a:spcAft>
              <a:buNone/>
            </a:pPr>
            <a:r>
              <a:t/>
            </a:r>
            <a:endParaRPr/>
          </a:p>
          <a:p>
            <a:pPr indent="-317500" lvl="1" marL="914400" rtl="0" algn="l">
              <a:lnSpc>
                <a:spcPct val="100000"/>
              </a:lnSpc>
              <a:spcBef>
                <a:spcPts val="0"/>
              </a:spcBef>
              <a:spcAft>
                <a:spcPts val="0"/>
              </a:spcAft>
              <a:buSzPts val="1400"/>
              <a:buChar char="○"/>
            </a:pPr>
            <a:r>
              <a:rPr lang="en" sz="1400"/>
              <a:t>Pull all restaurants close to you </a:t>
            </a:r>
            <a:endParaRPr sz="1400"/>
          </a:p>
          <a:p>
            <a:pPr indent="0" lvl="0" marL="0" rtl="0" algn="l">
              <a:lnSpc>
                <a:spcPct val="100000"/>
              </a:lnSpc>
              <a:spcBef>
                <a:spcPts val="0"/>
              </a:spcBef>
              <a:spcAft>
                <a:spcPts val="0"/>
              </a:spcAft>
              <a:buNone/>
            </a:pPr>
            <a:r>
              <a:t/>
            </a:r>
            <a:endParaRPr sz="1400"/>
          </a:p>
          <a:p>
            <a:pPr indent="-317500" lvl="1" marL="914400" rtl="0" algn="l">
              <a:lnSpc>
                <a:spcPct val="100000"/>
              </a:lnSpc>
              <a:spcBef>
                <a:spcPts val="0"/>
              </a:spcBef>
              <a:spcAft>
                <a:spcPts val="0"/>
              </a:spcAft>
              <a:buSzPts val="1400"/>
              <a:buChar char="○"/>
            </a:pPr>
            <a:r>
              <a:rPr lang="en" sz="1400"/>
              <a:t>Search for a restaurant</a:t>
            </a:r>
            <a:endParaRPr sz="1400"/>
          </a:p>
          <a:p>
            <a:pPr indent="0" lvl="0" marL="0" rtl="0" algn="l">
              <a:lnSpc>
                <a:spcPct val="100000"/>
              </a:lnSpc>
              <a:spcBef>
                <a:spcPts val="0"/>
              </a:spcBef>
              <a:spcAft>
                <a:spcPts val="0"/>
              </a:spcAft>
              <a:buNone/>
            </a:pPr>
            <a:r>
              <a:t/>
            </a:r>
            <a:endParaRPr sz="1400"/>
          </a:p>
          <a:p>
            <a:pPr indent="-317500" lvl="1" marL="914400" rtl="0" algn="l">
              <a:lnSpc>
                <a:spcPct val="100000"/>
              </a:lnSpc>
              <a:spcBef>
                <a:spcPts val="0"/>
              </a:spcBef>
              <a:spcAft>
                <a:spcPts val="0"/>
              </a:spcAft>
              <a:buSzPts val="1400"/>
              <a:buChar char="○"/>
            </a:pPr>
            <a:r>
              <a:rPr lang="en" sz="1400"/>
              <a:t>Get rating information from Google</a:t>
            </a:r>
            <a:endParaRPr sz="1400"/>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sz="1800"/>
              <a:t>User profile support</a:t>
            </a:r>
            <a:endParaRPr sz="1800"/>
          </a:p>
          <a:p>
            <a:pPr indent="0" lvl="0" marL="457200" rtl="0" algn="l">
              <a:lnSpc>
                <a:spcPct val="100000"/>
              </a:lnSpc>
              <a:spcBef>
                <a:spcPts val="0"/>
              </a:spcBef>
              <a:spcAft>
                <a:spcPts val="0"/>
              </a:spcAft>
              <a:buNone/>
            </a:pPr>
            <a:r>
              <a:t/>
            </a:r>
            <a:endParaRPr sz="1400"/>
          </a:p>
          <a:p>
            <a:pPr indent="-317500" lvl="1" marL="914400" rtl="0" algn="l">
              <a:lnSpc>
                <a:spcPct val="100000"/>
              </a:lnSpc>
              <a:spcBef>
                <a:spcPts val="0"/>
              </a:spcBef>
              <a:spcAft>
                <a:spcPts val="0"/>
              </a:spcAft>
              <a:buSzPts val="1400"/>
              <a:buChar char="○"/>
            </a:pPr>
            <a:r>
              <a:rPr lang="en" sz="1400"/>
              <a:t>Add favorite restaurants</a:t>
            </a:r>
            <a:endParaRPr sz="1400"/>
          </a:p>
        </p:txBody>
      </p:sp>
      <p:pic>
        <p:nvPicPr>
          <p:cNvPr id="291" name="Google Shape;291;p32"/>
          <p:cNvPicPr preferRelativeResize="0"/>
          <p:nvPr/>
        </p:nvPicPr>
        <p:blipFill>
          <a:blip r:embed="rId3">
            <a:alphaModFix/>
          </a:blip>
          <a:stretch>
            <a:fillRect/>
          </a:stretch>
        </p:blipFill>
        <p:spPr>
          <a:xfrm>
            <a:off x="6477625" y="375774"/>
            <a:ext cx="2454525" cy="43919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Planned Milestones and Schedule</a:t>
            </a:r>
            <a:endParaRPr/>
          </a:p>
        </p:txBody>
      </p:sp>
      <p:sp>
        <p:nvSpPr>
          <p:cNvPr id="297" name="Google Shape;297;p3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sz="1000"/>
          </a:p>
          <a:p>
            <a:pPr indent="457200" lvl="0" marL="1828800" rtl="0" algn="l">
              <a:spcBef>
                <a:spcPts val="1600"/>
              </a:spcBef>
              <a:spcAft>
                <a:spcPts val="0"/>
              </a:spcAft>
              <a:buNone/>
            </a:pPr>
            <a:r>
              <a:t/>
            </a:r>
            <a:endParaRPr sz="1000"/>
          </a:p>
          <a:p>
            <a:pPr indent="457200" lvl="0" marL="1828800" rtl="0" algn="l">
              <a:spcBef>
                <a:spcPts val="0"/>
              </a:spcBef>
              <a:spcAft>
                <a:spcPts val="0"/>
              </a:spcAft>
              <a:buNone/>
            </a:pPr>
            <a:r>
              <a:rPr lang="en" sz="1000"/>
              <a:t>Semester 1 Timeline</a:t>
            </a:r>
            <a:endParaRPr sz="1000"/>
          </a:p>
          <a:p>
            <a:pPr indent="0" lvl="0" marL="0" rtl="0" algn="l">
              <a:spcBef>
                <a:spcPts val="1000"/>
              </a:spcBef>
              <a:spcAft>
                <a:spcPts val="0"/>
              </a:spcAft>
              <a:buNone/>
            </a:pPr>
            <a:r>
              <a:rPr lang="en" sz="1600"/>
              <a:t>S</a:t>
            </a:r>
            <a:r>
              <a:rPr lang="en" sz="1600"/>
              <a:t>emester end goal: Integrate hardware and software as proof of data collection/communication</a:t>
            </a:r>
            <a:endParaRPr sz="1600"/>
          </a:p>
          <a:p>
            <a:pPr indent="0" lvl="0" marL="0" rtl="0" algn="l">
              <a:spcBef>
                <a:spcPts val="1000"/>
              </a:spcBef>
              <a:spcAft>
                <a:spcPts val="0"/>
              </a:spcAft>
              <a:buNone/>
            </a:pPr>
            <a:r>
              <a:rPr lang="en" sz="1600"/>
              <a:t>Sub-milestones:</a:t>
            </a:r>
            <a:endParaRPr sz="1600"/>
          </a:p>
          <a:p>
            <a:pPr indent="-317500" lvl="0" marL="457200" rtl="0" algn="l">
              <a:spcBef>
                <a:spcPts val="0"/>
              </a:spcBef>
              <a:spcAft>
                <a:spcPts val="0"/>
              </a:spcAft>
              <a:buSzPts val="1400"/>
              <a:buChar char="●"/>
            </a:pPr>
            <a:r>
              <a:rPr lang="en" sz="1400"/>
              <a:t>Communicate between node and hub</a:t>
            </a:r>
            <a:endParaRPr sz="1400"/>
          </a:p>
          <a:p>
            <a:pPr indent="-317500" lvl="0" marL="457200" rtl="0" algn="l">
              <a:spcBef>
                <a:spcPts val="0"/>
              </a:spcBef>
              <a:spcAft>
                <a:spcPts val="0"/>
              </a:spcAft>
              <a:buSzPts val="1400"/>
              <a:buChar char="●"/>
            </a:pPr>
            <a:r>
              <a:rPr lang="en" sz="1400"/>
              <a:t>Transfer data to/from db</a:t>
            </a:r>
            <a:endParaRPr sz="1400"/>
          </a:p>
        </p:txBody>
      </p:sp>
      <p:pic>
        <p:nvPicPr>
          <p:cNvPr id="298" name="Google Shape;298;p33"/>
          <p:cNvPicPr preferRelativeResize="0"/>
          <p:nvPr/>
        </p:nvPicPr>
        <p:blipFill>
          <a:blip r:embed="rId3">
            <a:alphaModFix/>
          </a:blip>
          <a:stretch>
            <a:fillRect/>
          </a:stretch>
        </p:blipFill>
        <p:spPr>
          <a:xfrm>
            <a:off x="1187000" y="862150"/>
            <a:ext cx="6770001" cy="21263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Planned </a:t>
            </a:r>
            <a:r>
              <a:rPr lang="en"/>
              <a:t>Milestones and Schedule (cont.)</a:t>
            </a:r>
            <a:endParaRPr/>
          </a:p>
        </p:txBody>
      </p:sp>
      <p:sp>
        <p:nvSpPr>
          <p:cNvPr id="304" name="Google Shape;304;p3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sz="1000"/>
          </a:p>
          <a:p>
            <a:pPr indent="457200" lvl="0" marL="1828800" rtl="0" algn="l">
              <a:spcBef>
                <a:spcPts val="1600"/>
              </a:spcBef>
              <a:spcAft>
                <a:spcPts val="0"/>
              </a:spcAft>
              <a:buNone/>
            </a:pPr>
            <a:r>
              <a:t/>
            </a:r>
            <a:endParaRPr sz="1000"/>
          </a:p>
          <a:p>
            <a:pPr indent="457200" lvl="0" marL="1828800" rtl="0" algn="l">
              <a:spcBef>
                <a:spcPts val="0"/>
              </a:spcBef>
              <a:spcAft>
                <a:spcPts val="0"/>
              </a:spcAft>
              <a:buNone/>
            </a:pPr>
            <a:r>
              <a:rPr lang="en" sz="1000"/>
              <a:t>Semester 2 Timeline</a:t>
            </a:r>
            <a:endParaRPr sz="1000"/>
          </a:p>
          <a:p>
            <a:pPr indent="0" lvl="0" marL="0" rtl="0" algn="l">
              <a:spcBef>
                <a:spcPts val="1000"/>
              </a:spcBef>
              <a:spcAft>
                <a:spcPts val="0"/>
              </a:spcAft>
              <a:buNone/>
            </a:pPr>
            <a:r>
              <a:rPr lang="en" sz="1800"/>
              <a:t>Semester end goal: Deliver polished end product</a:t>
            </a:r>
            <a:endParaRPr sz="1800"/>
          </a:p>
          <a:p>
            <a:pPr indent="0" lvl="0" marL="0" rtl="0" algn="l">
              <a:spcBef>
                <a:spcPts val="1000"/>
              </a:spcBef>
              <a:spcAft>
                <a:spcPts val="0"/>
              </a:spcAft>
              <a:buNone/>
            </a:pPr>
            <a:r>
              <a:rPr lang="en" sz="1800"/>
              <a:t>Sub-milestones:</a:t>
            </a:r>
            <a:endParaRPr sz="1800"/>
          </a:p>
          <a:p>
            <a:pPr indent="-330200" lvl="0" marL="457200" rtl="0" algn="l">
              <a:spcBef>
                <a:spcPts val="0"/>
              </a:spcBef>
              <a:spcAft>
                <a:spcPts val="0"/>
              </a:spcAft>
              <a:buSzPts val="1600"/>
              <a:buChar char="●"/>
            </a:pPr>
            <a:r>
              <a:rPr lang="en" sz="1600"/>
              <a:t>In-restaurant trial</a:t>
            </a:r>
            <a:endParaRPr sz="1600"/>
          </a:p>
          <a:p>
            <a:pPr indent="-330200" lvl="0" marL="457200" rtl="0" algn="l">
              <a:spcBef>
                <a:spcPts val="0"/>
              </a:spcBef>
              <a:spcAft>
                <a:spcPts val="0"/>
              </a:spcAft>
              <a:buSzPts val="1600"/>
              <a:buChar char="●"/>
            </a:pPr>
            <a:r>
              <a:rPr lang="en" sz="1600"/>
              <a:t>Algorithm analysis and testing</a:t>
            </a:r>
            <a:endParaRPr sz="1600"/>
          </a:p>
          <a:p>
            <a:pPr indent="0" lvl="0" marL="457200" rtl="0" algn="l">
              <a:spcBef>
                <a:spcPts val="0"/>
              </a:spcBef>
              <a:spcAft>
                <a:spcPts val="0"/>
              </a:spcAft>
              <a:buNone/>
            </a:pPr>
            <a:r>
              <a:t/>
            </a:r>
            <a:endParaRPr sz="1000"/>
          </a:p>
        </p:txBody>
      </p:sp>
      <p:pic>
        <p:nvPicPr>
          <p:cNvPr id="305" name="Google Shape;305;p34"/>
          <p:cNvPicPr preferRelativeResize="0"/>
          <p:nvPr/>
        </p:nvPicPr>
        <p:blipFill>
          <a:blip r:embed="rId3">
            <a:alphaModFix/>
          </a:blip>
          <a:stretch>
            <a:fillRect/>
          </a:stretch>
        </p:blipFill>
        <p:spPr>
          <a:xfrm>
            <a:off x="228750" y="829150"/>
            <a:ext cx="8644851" cy="2216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Actual Timeline</a:t>
            </a:r>
            <a:endParaRPr/>
          </a:p>
        </p:txBody>
      </p:sp>
      <p:sp>
        <p:nvSpPr>
          <p:cNvPr id="311" name="Google Shape;311;p35"/>
          <p:cNvSpPr txBox="1"/>
          <p:nvPr>
            <p:ph idx="1" type="body"/>
          </p:nvPr>
        </p:nvSpPr>
        <p:spPr>
          <a:xfrm>
            <a:off x="1297500" y="1549875"/>
            <a:ext cx="70389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Hardware ahead of schedule</a:t>
            </a:r>
            <a:endParaRPr sz="1600"/>
          </a:p>
          <a:p>
            <a:pPr indent="-330200" lvl="1" marL="914400" rtl="0" algn="l">
              <a:spcBef>
                <a:spcPts val="0"/>
              </a:spcBef>
              <a:spcAft>
                <a:spcPts val="0"/>
              </a:spcAft>
              <a:buSzPts val="1600"/>
              <a:buChar char="○"/>
            </a:pPr>
            <a:r>
              <a:rPr lang="en" sz="1600"/>
              <a:t>Freed certain team members </a:t>
            </a:r>
            <a:endParaRPr sz="1600"/>
          </a:p>
          <a:p>
            <a:pPr indent="-330200" lvl="0" marL="457200" rtl="0" algn="l">
              <a:spcBef>
                <a:spcPts val="0"/>
              </a:spcBef>
              <a:spcAft>
                <a:spcPts val="0"/>
              </a:spcAft>
              <a:buSzPts val="1600"/>
              <a:buChar char="●"/>
            </a:pPr>
            <a:r>
              <a:rPr lang="en" sz="1600"/>
              <a:t>Backend redesign</a:t>
            </a:r>
            <a:endParaRPr sz="1600"/>
          </a:p>
          <a:p>
            <a:pPr indent="-330200" lvl="1" marL="914400" rtl="0" algn="l">
              <a:spcBef>
                <a:spcPts val="0"/>
              </a:spcBef>
              <a:spcAft>
                <a:spcPts val="0"/>
              </a:spcAft>
              <a:buSzPts val="1600"/>
              <a:buChar char="○"/>
            </a:pPr>
            <a:r>
              <a:rPr lang="en" sz="1600"/>
              <a:t>Foreseen risk</a:t>
            </a:r>
            <a:endParaRPr sz="1600"/>
          </a:p>
          <a:p>
            <a:pPr indent="-330200" lvl="0" marL="457200" rtl="0" algn="l">
              <a:spcBef>
                <a:spcPts val="0"/>
              </a:spcBef>
              <a:spcAft>
                <a:spcPts val="0"/>
              </a:spcAft>
              <a:buSzPts val="1600"/>
              <a:buChar char="●"/>
            </a:pPr>
            <a:r>
              <a:rPr lang="en" sz="1600"/>
              <a:t>Algorithm extended</a:t>
            </a:r>
            <a:endParaRPr sz="1600"/>
          </a:p>
          <a:p>
            <a:pPr indent="-330200" lvl="1" marL="914400" rtl="0" algn="l">
              <a:spcBef>
                <a:spcPts val="0"/>
              </a:spcBef>
              <a:spcAft>
                <a:spcPts val="0"/>
              </a:spcAft>
              <a:buSzPts val="1600"/>
              <a:buChar char="○"/>
            </a:pPr>
            <a:r>
              <a:rPr lang="en" sz="1600"/>
              <a:t>Focal point</a:t>
            </a:r>
            <a:endParaRPr sz="1600"/>
          </a:p>
          <a:p>
            <a:pPr indent="-330200" lvl="1" marL="914400" rtl="0" algn="l">
              <a:spcBef>
                <a:spcPts val="0"/>
              </a:spcBef>
              <a:spcAft>
                <a:spcPts val="0"/>
              </a:spcAft>
              <a:buSzPts val="1600"/>
              <a:buChar char="○"/>
            </a:pPr>
            <a:r>
              <a:rPr lang="en" sz="1600"/>
              <a:t>Room for expansion</a:t>
            </a:r>
            <a:endParaRPr sz="1600"/>
          </a:p>
        </p:txBody>
      </p:sp>
      <p:pic>
        <p:nvPicPr>
          <p:cNvPr id="312" name="Google Shape;312;p35"/>
          <p:cNvPicPr preferRelativeResize="0"/>
          <p:nvPr/>
        </p:nvPicPr>
        <p:blipFill>
          <a:blip r:embed="rId3">
            <a:alphaModFix/>
          </a:blip>
          <a:stretch>
            <a:fillRect/>
          </a:stretch>
        </p:blipFill>
        <p:spPr>
          <a:xfrm>
            <a:off x="5402476" y="1313687"/>
            <a:ext cx="3543699" cy="2516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Plans</a:t>
            </a:r>
            <a:endParaRPr/>
          </a:p>
        </p:txBody>
      </p:sp>
      <p:sp>
        <p:nvSpPr>
          <p:cNvPr id="318" name="Google Shape;318;p36"/>
          <p:cNvSpPr txBox="1"/>
          <p:nvPr>
            <p:ph idx="1" type="body"/>
          </p:nvPr>
        </p:nvSpPr>
        <p:spPr>
          <a:xfrm>
            <a:off x="1297500" y="1042300"/>
            <a:ext cx="7174200" cy="302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sz="1800"/>
              <a:t>Security</a:t>
            </a:r>
            <a:endParaRPr sz="1800"/>
          </a:p>
          <a:p>
            <a:pPr indent="-342900" lvl="1" marL="914400" rtl="0" algn="l">
              <a:lnSpc>
                <a:spcPct val="150000"/>
              </a:lnSpc>
              <a:spcBef>
                <a:spcPts val="0"/>
              </a:spcBef>
              <a:spcAft>
                <a:spcPts val="0"/>
              </a:spcAft>
              <a:buSzPts val="1800"/>
              <a:buChar char="○"/>
            </a:pPr>
            <a:r>
              <a:rPr lang="en" sz="1800"/>
              <a:t>Potential misuse</a:t>
            </a:r>
            <a:endParaRPr sz="1800"/>
          </a:p>
          <a:p>
            <a:pPr indent="-342900" lvl="0" marL="457200" rtl="0" algn="l">
              <a:lnSpc>
                <a:spcPct val="150000"/>
              </a:lnSpc>
              <a:spcBef>
                <a:spcPts val="0"/>
              </a:spcBef>
              <a:spcAft>
                <a:spcPts val="0"/>
              </a:spcAft>
              <a:buSzPts val="1800"/>
              <a:buChar char="●"/>
            </a:pPr>
            <a:r>
              <a:rPr lang="en" sz="1800"/>
              <a:t>Context expansion</a:t>
            </a:r>
            <a:endParaRPr sz="1800"/>
          </a:p>
          <a:p>
            <a:pPr indent="-342900" lvl="0" marL="457200" rtl="0" algn="l">
              <a:lnSpc>
                <a:spcPct val="150000"/>
              </a:lnSpc>
              <a:spcBef>
                <a:spcPts val="0"/>
              </a:spcBef>
              <a:spcAft>
                <a:spcPts val="0"/>
              </a:spcAft>
              <a:buSzPts val="1800"/>
              <a:buChar char="●"/>
            </a:pPr>
            <a:r>
              <a:rPr lang="en" sz="1800"/>
              <a:t>Queueing integration</a:t>
            </a:r>
            <a:endParaRPr sz="1800"/>
          </a:p>
          <a:p>
            <a:pPr indent="-342900" lvl="1" marL="914400" rtl="0" algn="l">
              <a:lnSpc>
                <a:spcPct val="150000"/>
              </a:lnSpc>
              <a:spcBef>
                <a:spcPts val="0"/>
              </a:spcBef>
              <a:spcAft>
                <a:spcPts val="0"/>
              </a:spcAft>
              <a:buSzPts val="1800"/>
              <a:buChar char="○"/>
            </a:pPr>
            <a:r>
              <a:rPr lang="en" sz="1800"/>
              <a:t>Logical but out of scope</a:t>
            </a:r>
            <a:endParaRPr sz="1800"/>
          </a:p>
          <a:p>
            <a:pPr indent="-342900" lvl="0" marL="457200" rtl="0" algn="l">
              <a:lnSpc>
                <a:spcPct val="150000"/>
              </a:lnSpc>
              <a:spcBef>
                <a:spcPts val="0"/>
              </a:spcBef>
              <a:spcAft>
                <a:spcPts val="0"/>
              </a:spcAft>
              <a:buSzPts val="1800"/>
              <a:buChar char="●"/>
            </a:pPr>
            <a:r>
              <a:rPr lang="en" sz="1800"/>
              <a:t>Algorithm enhancement</a:t>
            </a:r>
            <a:endParaRPr sz="1800"/>
          </a:p>
          <a:p>
            <a:pPr indent="-342900" lvl="1" marL="914400" rtl="0" algn="l">
              <a:lnSpc>
                <a:spcPct val="150000"/>
              </a:lnSpc>
              <a:spcBef>
                <a:spcPts val="0"/>
              </a:spcBef>
              <a:spcAft>
                <a:spcPts val="0"/>
              </a:spcAft>
              <a:buSzPts val="1800"/>
              <a:buChar char="○"/>
            </a:pPr>
            <a:r>
              <a:rPr lang="en" sz="1800"/>
              <a:t>Statistical analysis → Machine learning</a:t>
            </a:r>
            <a:endParaRPr sz="1800"/>
          </a:p>
          <a:p>
            <a:pPr indent="0" lvl="0" marL="0" rtl="0" algn="l">
              <a:lnSpc>
                <a:spcPct val="100000"/>
              </a:lnSpc>
              <a:spcBef>
                <a:spcPts val="1600"/>
              </a:spcBef>
              <a:spcAft>
                <a:spcPts val="1600"/>
              </a:spcAft>
              <a:buNone/>
            </a:pPr>
            <a:r>
              <a:t/>
            </a:r>
            <a:endParaRPr/>
          </a:p>
        </p:txBody>
      </p:sp>
      <p:pic>
        <p:nvPicPr>
          <p:cNvPr id="319" name="Google Shape;319;p36"/>
          <p:cNvPicPr preferRelativeResize="0"/>
          <p:nvPr/>
        </p:nvPicPr>
        <p:blipFill>
          <a:blip r:embed="rId3">
            <a:alphaModFix/>
          </a:blip>
          <a:stretch>
            <a:fillRect/>
          </a:stretch>
        </p:blipFill>
        <p:spPr>
          <a:xfrm>
            <a:off x="4716850" y="1271351"/>
            <a:ext cx="4164074" cy="202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7"/>
          <p:cNvSpPr txBox="1"/>
          <p:nvPr>
            <p:ph type="title"/>
          </p:nvPr>
        </p:nvSpPr>
        <p:spPr>
          <a:xfrm>
            <a:off x="1898250" y="1059450"/>
            <a:ext cx="5347500" cy="30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Questions? Comments?</a:t>
            </a:r>
            <a:endParaRPr sz="6000"/>
          </a:p>
          <a:p>
            <a:pPr indent="0" lvl="0" marL="0" rtl="0" algn="l">
              <a:spcBef>
                <a:spcPts val="0"/>
              </a:spcBef>
              <a:spcAft>
                <a:spcPts val="0"/>
              </a:spcAft>
              <a:buNone/>
            </a:pPr>
            <a:r>
              <a:rPr lang="en" sz="6000"/>
              <a:t>Suggestions?</a:t>
            </a:r>
            <a:endParaRPr sz="6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Approach</a:t>
            </a:r>
            <a:endParaRPr/>
          </a:p>
        </p:txBody>
      </p:sp>
      <p:sp>
        <p:nvSpPr>
          <p:cNvPr id="147" name="Google Shape;147;p15"/>
          <p:cNvSpPr txBox="1"/>
          <p:nvPr>
            <p:ph idx="1" type="body"/>
          </p:nvPr>
        </p:nvSpPr>
        <p:spPr>
          <a:xfrm>
            <a:off x="899150" y="1540375"/>
            <a:ext cx="7038900" cy="2911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sz="1800"/>
              <a:t>Cross-discipline development</a:t>
            </a:r>
            <a:endParaRPr sz="1800"/>
          </a:p>
          <a:p>
            <a:pPr indent="-342900" lvl="0" marL="457200" rtl="0" algn="l">
              <a:lnSpc>
                <a:spcPct val="150000"/>
              </a:lnSpc>
              <a:spcBef>
                <a:spcPts val="0"/>
              </a:spcBef>
              <a:spcAft>
                <a:spcPts val="0"/>
              </a:spcAft>
              <a:buSzPts val="1800"/>
              <a:buChar char="●"/>
            </a:pPr>
            <a:r>
              <a:rPr lang="en" sz="1800"/>
              <a:t>Methodology</a:t>
            </a:r>
            <a:r>
              <a:rPr lang="en" sz="1800"/>
              <a:t> selection</a:t>
            </a:r>
            <a:endParaRPr sz="1800"/>
          </a:p>
          <a:p>
            <a:pPr indent="-342900" lvl="0" marL="457200" rtl="0" algn="l">
              <a:lnSpc>
                <a:spcPct val="150000"/>
              </a:lnSpc>
              <a:spcBef>
                <a:spcPts val="0"/>
              </a:spcBef>
              <a:spcAft>
                <a:spcPts val="0"/>
              </a:spcAft>
              <a:buSzPts val="1800"/>
              <a:buChar char="●"/>
            </a:pPr>
            <a:r>
              <a:rPr lang="en" sz="1800"/>
              <a:t>Sub-Teams</a:t>
            </a:r>
            <a:endParaRPr sz="1800"/>
          </a:p>
          <a:p>
            <a:pPr indent="-317500" lvl="1" marL="914400" rtl="0" algn="l">
              <a:lnSpc>
                <a:spcPct val="150000"/>
              </a:lnSpc>
              <a:spcBef>
                <a:spcPts val="0"/>
              </a:spcBef>
              <a:spcAft>
                <a:spcPts val="0"/>
              </a:spcAft>
              <a:buSzPts val="1400"/>
              <a:buChar char="○"/>
            </a:pPr>
            <a:r>
              <a:rPr lang="en" sz="1400"/>
              <a:t>Hardware -Brendon/Justice</a:t>
            </a:r>
            <a:endParaRPr sz="1400"/>
          </a:p>
          <a:p>
            <a:pPr indent="-317500" lvl="1" marL="914400" rtl="0" algn="l">
              <a:lnSpc>
                <a:spcPct val="150000"/>
              </a:lnSpc>
              <a:spcBef>
                <a:spcPts val="0"/>
              </a:spcBef>
              <a:spcAft>
                <a:spcPts val="0"/>
              </a:spcAft>
              <a:buSzPts val="1400"/>
              <a:buChar char="○"/>
            </a:pPr>
            <a:r>
              <a:rPr lang="en" sz="1400"/>
              <a:t>Backend - Noah/Shane</a:t>
            </a:r>
            <a:endParaRPr sz="1400"/>
          </a:p>
          <a:p>
            <a:pPr indent="-317500" lvl="1" marL="914400" rtl="0" algn="l">
              <a:lnSpc>
                <a:spcPct val="150000"/>
              </a:lnSpc>
              <a:spcBef>
                <a:spcPts val="0"/>
              </a:spcBef>
              <a:spcAft>
                <a:spcPts val="0"/>
              </a:spcAft>
              <a:buSzPts val="1400"/>
              <a:buChar char="○"/>
            </a:pPr>
            <a:r>
              <a:rPr lang="en" sz="1400"/>
              <a:t>Frontend - Nick</a:t>
            </a:r>
            <a:endParaRPr sz="1400"/>
          </a:p>
          <a:p>
            <a:pPr indent="-317500" lvl="1" marL="914400" rtl="0" algn="l">
              <a:lnSpc>
                <a:spcPct val="150000"/>
              </a:lnSpc>
              <a:spcBef>
                <a:spcPts val="0"/>
              </a:spcBef>
              <a:spcAft>
                <a:spcPts val="0"/>
              </a:spcAft>
              <a:buSzPts val="1400"/>
              <a:buChar char="○"/>
            </a:pPr>
            <a:r>
              <a:rPr lang="en" sz="1400"/>
              <a:t>Network - Tristan</a:t>
            </a:r>
            <a:endParaRPr sz="1400"/>
          </a:p>
          <a:p>
            <a:pPr indent="-342900" lvl="0" marL="457200" rtl="0" algn="l">
              <a:lnSpc>
                <a:spcPct val="150000"/>
              </a:lnSpc>
              <a:spcBef>
                <a:spcPts val="0"/>
              </a:spcBef>
              <a:spcAft>
                <a:spcPts val="0"/>
              </a:spcAft>
              <a:buSzPts val="1800"/>
              <a:buChar char="●"/>
            </a:pPr>
            <a:r>
              <a:rPr lang="en" sz="1800"/>
              <a:t>Client/Advisor integration</a:t>
            </a:r>
            <a:endParaRPr sz="1800"/>
          </a:p>
        </p:txBody>
      </p:sp>
      <p:pic>
        <p:nvPicPr>
          <p:cNvPr id="148" name="Google Shape;148;p15"/>
          <p:cNvPicPr preferRelativeResize="0"/>
          <p:nvPr/>
        </p:nvPicPr>
        <p:blipFill>
          <a:blip r:embed="rId3">
            <a:alphaModFix/>
          </a:blip>
          <a:stretch>
            <a:fillRect/>
          </a:stretch>
        </p:blipFill>
        <p:spPr>
          <a:xfrm>
            <a:off x="4572000" y="1228575"/>
            <a:ext cx="4471950" cy="2981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1297500" y="393750"/>
            <a:ext cx="70389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Requirements</a:t>
            </a:r>
            <a:endParaRPr/>
          </a:p>
        </p:txBody>
      </p:sp>
      <p:sp>
        <p:nvSpPr>
          <p:cNvPr id="154" name="Google Shape;154;p16"/>
          <p:cNvSpPr txBox="1"/>
          <p:nvPr>
            <p:ph idx="1" type="body"/>
          </p:nvPr>
        </p:nvSpPr>
        <p:spPr>
          <a:xfrm>
            <a:off x="1297500" y="1567550"/>
            <a:ext cx="35145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Diner/General User:</a:t>
            </a:r>
            <a:endParaRPr sz="1800"/>
          </a:p>
          <a:p>
            <a:pPr indent="-342900" lvl="0" marL="457200" rtl="0" algn="l">
              <a:spcBef>
                <a:spcPts val="1600"/>
              </a:spcBef>
              <a:spcAft>
                <a:spcPts val="0"/>
              </a:spcAft>
              <a:buSzPts val="1800"/>
              <a:buChar char="●"/>
            </a:pPr>
            <a:r>
              <a:rPr lang="en" sz="1800"/>
              <a:t>Define location</a:t>
            </a:r>
            <a:endParaRPr sz="1800"/>
          </a:p>
          <a:p>
            <a:pPr indent="-342900" lvl="0" marL="457200" rtl="0" algn="l">
              <a:spcBef>
                <a:spcPts val="0"/>
              </a:spcBef>
              <a:spcAft>
                <a:spcPts val="0"/>
              </a:spcAft>
              <a:buSzPts val="1800"/>
              <a:buChar char="●"/>
            </a:pPr>
            <a:r>
              <a:rPr lang="en" sz="1800"/>
              <a:t>View general wait time</a:t>
            </a:r>
            <a:endParaRPr sz="1800"/>
          </a:p>
          <a:p>
            <a:pPr indent="-342900" lvl="0" marL="457200" rtl="0" algn="l">
              <a:spcBef>
                <a:spcPts val="0"/>
              </a:spcBef>
              <a:spcAft>
                <a:spcPts val="0"/>
              </a:spcAft>
              <a:buSzPts val="1800"/>
              <a:buChar char="●"/>
            </a:pPr>
            <a:r>
              <a:rPr lang="en" sz="1800"/>
              <a:t>View available seating</a:t>
            </a:r>
            <a:endParaRPr sz="1800"/>
          </a:p>
          <a:p>
            <a:pPr indent="-342900" lvl="0" marL="457200" rtl="0" algn="l">
              <a:spcBef>
                <a:spcPts val="0"/>
              </a:spcBef>
              <a:spcAft>
                <a:spcPts val="0"/>
              </a:spcAft>
              <a:buSzPts val="1800"/>
              <a:buChar char="●"/>
            </a:pPr>
            <a:r>
              <a:rPr lang="en" sz="1800"/>
              <a:t>Table specific waits</a:t>
            </a:r>
            <a:endParaRPr sz="1800"/>
          </a:p>
          <a:p>
            <a:pPr indent="-342900" lvl="0" marL="457200" rtl="0" algn="l">
              <a:spcBef>
                <a:spcPts val="0"/>
              </a:spcBef>
              <a:spcAft>
                <a:spcPts val="0"/>
              </a:spcAft>
              <a:buSzPts val="1800"/>
              <a:buChar char="●"/>
            </a:pPr>
            <a:r>
              <a:rPr lang="en" sz="1800"/>
              <a:t>Push notifications for availability updates</a:t>
            </a:r>
            <a:endParaRPr sz="1800"/>
          </a:p>
        </p:txBody>
      </p:sp>
      <p:sp>
        <p:nvSpPr>
          <p:cNvPr id="155" name="Google Shape;155;p16"/>
          <p:cNvSpPr txBox="1"/>
          <p:nvPr/>
        </p:nvSpPr>
        <p:spPr>
          <a:xfrm>
            <a:off x="4870825" y="1569700"/>
            <a:ext cx="3721200" cy="29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Employees:</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General user features</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Assign table zones</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Display meal progress</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Track orders</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Activate/decommission tables</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Manually enter external delays</a:t>
            </a:r>
            <a:endParaRPr sz="1800">
              <a:solidFill>
                <a:srgbClr val="FFFFFF"/>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3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3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Non-Functional Requirements</a:t>
            </a:r>
            <a:endParaRPr/>
          </a:p>
        </p:txBody>
      </p:sp>
      <p:sp>
        <p:nvSpPr>
          <p:cNvPr id="161" name="Google Shape;161;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Availability</a:t>
            </a:r>
            <a:endParaRPr sz="1800"/>
          </a:p>
          <a:p>
            <a:pPr indent="-342900" lvl="0" marL="457200" rtl="0" algn="l">
              <a:spcBef>
                <a:spcPts val="1000"/>
              </a:spcBef>
              <a:spcAft>
                <a:spcPts val="0"/>
              </a:spcAft>
              <a:buSzPts val="1800"/>
              <a:buChar char="●"/>
            </a:pPr>
            <a:r>
              <a:rPr lang="en" sz="1800"/>
              <a:t>Data integrity</a:t>
            </a:r>
            <a:endParaRPr sz="1800"/>
          </a:p>
          <a:p>
            <a:pPr indent="-342900" lvl="0" marL="457200" rtl="0" algn="l">
              <a:spcBef>
                <a:spcPts val="1000"/>
              </a:spcBef>
              <a:spcAft>
                <a:spcPts val="0"/>
              </a:spcAft>
              <a:buSzPts val="1800"/>
              <a:buChar char="●"/>
            </a:pPr>
            <a:r>
              <a:rPr lang="en" sz="1800"/>
              <a:t>Fault tolerance</a:t>
            </a:r>
            <a:endParaRPr sz="1800"/>
          </a:p>
          <a:p>
            <a:pPr indent="-342900" lvl="0" marL="457200" rtl="0" algn="l">
              <a:spcBef>
                <a:spcPts val="1000"/>
              </a:spcBef>
              <a:spcAft>
                <a:spcPts val="0"/>
              </a:spcAft>
              <a:buSzPts val="1800"/>
              <a:buChar char="●"/>
            </a:pPr>
            <a:r>
              <a:rPr lang="en" sz="1800"/>
              <a:t>Scalability</a:t>
            </a:r>
            <a:endParaRPr sz="1800"/>
          </a:p>
          <a:p>
            <a:pPr indent="-342900" lvl="0" marL="457200" rtl="0" algn="l">
              <a:spcBef>
                <a:spcPts val="1000"/>
              </a:spcBef>
              <a:spcAft>
                <a:spcPts val="0"/>
              </a:spcAft>
              <a:buSzPts val="1800"/>
              <a:buChar char="●"/>
            </a:pPr>
            <a:r>
              <a:rPr lang="en" sz="1800"/>
              <a:t>Usability</a:t>
            </a:r>
            <a:endParaRPr sz="1800"/>
          </a:p>
          <a:p>
            <a:pPr indent="0" lvl="0" marL="0" rtl="0" algn="l">
              <a:spcBef>
                <a:spcPts val="1000"/>
              </a:spcBef>
              <a:spcAft>
                <a:spcPts val="0"/>
              </a:spcAft>
              <a:buNone/>
            </a:pPr>
            <a:r>
              <a:t/>
            </a:r>
            <a:endParaRPr sz="1800"/>
          </a:p>
          <a:p>
            <a:pPr indent="0" lvl="0" marL="457200" rtl="0" algn="l">
              <a:spcBef>
                <a:spcPts val="1000"/>
              </a:spcBef>
              <a:spcAft>
                <a:spcPts val="0"/>
              </a:spcAft>
              <a:buNone/>
            </a:pPr>
            <a:r>
              <a:t/>
            </a:r>
            <a:endParaRPr sz="1800"/>
          </a:p>
          <a:p>
            <a:pPr indent="0" lvl="0" marL="0" rtl="0" algn="l">
              <a:spcBef>
                <a:spcPts val="1600"/>
              </a:spcBef>
              <a:spcAft>
                <a:spcPts val="1600"/>
              </a:spcAft>
              <a:buNone/>
            </a:pPr>
            <a:r>
              <a:t/>
            </a:r>
            <a:endParaRPr/>
          </a:p>
        </p:txBody>
      </p:sp>
      <p:pic>
        <p:nvPicPr>
          <p:cNvPr id="162" name="Google Shape;162;p17"/>
          <p:cNvPicPr preferRelativeResize="0"/>
          <p:nvPr/>
        </p:nvPicPr>
        <p:blipFill>
          <a:blip r:embed="rId3">
            <a:alphaModFix/>
          </a:blip>
          <a:stretch>
            <a:fillRect/>
          </a:stretch>
        </p:blipFill>
        <p:spPr>
          <a:xfrm>
            <a:off x="5016263" y="1700200"/>
            <a:ext cx="2619375" cy="174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69125" y="-345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Decomposition</a:t>
            </a:r>
            <a:endParaRPr/>
          </a:p>
        </p:txBody>
      </p:sp>
      <p:pic>
        <p:nvPicPr>
          <p:cNvPr id="168" name="Google Shape;168;p18"/>
          <p:cNvPicPr preferRelativeResize="0"/>
          <p:nvPr/>
        </p:nvPicPr>
        <p:blipFill>
          <a:blip r:embed="rId3">
            <a:alphaModFix/>
          </a:blip>
          <a:stretch>
            <a:fillRect/>
          </a:stretch>
        </p:blipFill>
        <p:spPr>
          <a:xfrm>
            <a:off x="1858625" y="525025"/>
            <a:ext cx="5214826" cy="4512825"/>
          </a:xfrm>
          <a:prstGeom prst="rect">
            <a:avLst/>
          </a:prstGeom>
          <a:noFill/>
          <a:ln>
            <a:noFill/>
          </a:ln>
        </p:spPr>
      </p:pic>
      <p:sp>
        <p:nvSpPr>
          <p:cNvPr id="169" name="Google Shape;169;p18"/>
          <p:cNvSpPr/>
          <p:nvPr/>
        </p:nvSpPr>
        <p:spPr>
          <a:xfrm>
            <a:off x="4037600" y="663100"/>
            <a:ext cx="1051500" cy="539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a:off x="4046250" y="1255600"/>
            <a:ext cx="1051500" cy="539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p:nvPr/>
        </p:nvSpPr>
        <p:spPr>
          <a:xfrm>
            <a:off x="4037600" y="1801368"/>
            <a:ext cx="1051500" cy="539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a:off x="4046250" y="2400843"/>
            <a:ext cx="1051500" cy="539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p:nvPr/>
        </p:nvSpPr>
        <p:spPr>
          <a:xfrm>
            <a:off x="4037600" y="2990088"/>
            <a:ext cx="1051500" cy="539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p:nvPr/>
        </p:nvSpPr>
        <p:spPr>
          <a:xfrm>
            <a:off x="5184648" y="593213"/>
            <a:ext cx="1051500" cy="539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
          <p:cNvSpPr/>
          <p:nvPr/>
        </p:nvSpPr>
        <p:spPr>
          <a:xfrm>
            <a:off x="5184648" y="3538728"/>
            <a:ext cx="1051500" cy="539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8"/>
          <p:cNvSpPr/>
          <p:nvPr/>
        </p:nvSpPr>
        <p:spPr>
          <a:xfrm>
            <a:off x="5184648" y="4291878"/>
            <a:ext cx="1051500" cy="539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p:nvPr/>
        </p:nvSpPr>
        <p:spPr>
          <a:xfrm>
            <a:off x="4037600" y="663100"/>
            <a:ext cx="1051500" cy="5394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4046250" y="1255600"/>
            <a:ext cx="1051500" cy="5394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8"/>
          <p:cNvSpPr/>
          <p:nvPr/>
        </p:nvSpPr>
        <p:spPr>
          <a:xfrm>
            <a:off x="4037600" y="1801368"/>
            <a:ext cx="1051500" cy="5394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a:off x="4046250" y="2395731"/>
            <a:ext cx="1051500" cy="5394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4037600" y="3000325"/>
            <a:ext cx="1051500" cy="5394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5184650" y="593231"/>
            <a:ext cx="1051500" cy="5394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5184650" y="3538731"/>
            <a:ext cx="1051500" cy="5394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5184650" y="4291881"/>
            <a:ext cx="1051500" cy="5394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6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7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7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7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7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1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7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1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7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1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8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Constraints, Considerations, Standards</a:t>
            </a:r>
            <a:endParaRPr/>
          </a:p>
        </p:txBody>
      </p:sp>
      <p:sp>
        <p:nvSpPr>
          <p:cNvPr id="190" name="Google Shape;190;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MySQL used to store raw data - Built in standards</a:t>
            </a:r>
            <a:endParaRPr sz="1800"/>
          </a:p>
          <a:p>
            <a:pPr indent="0" lvl="0" marL="457200" rtl="0" algn="l">
              <a:lnSpc>
                <a:spcPct val="100000"/>
              </a:lnSpc>
              <a:spcBef>
                <a:spcPts val="1000"/>
              </a:spcBef>
              <a:spcAft>
                <a:spcPts val="0"/>
              </a:spcAft>
              <a:buNone/>
            </a:pPr>
            <a:r>
              <a:t/>
            </a:r>
            <a:endParaRPr sz="1800"/>
          </a:p>
          <a:p>
            <a:pPr indent="-342900" lvl="0" marL="457200" rtl="0" algn="l">
              <a:lnSpc>
                <a:spcPct val="100000"/>
              </a:lnSpc>
              <a:spcBef>
                <a:spcPts val="1000"/>
              </a:spcBef>
              <a:spcAft>
                <a:spcPts val="0"/>
              </a:spcAft>
              <a:buSzPts val="1800"/>
              <a:buChar char="●"/>
            </a:pPr>
            <a:r>
              <a:rPr lang="en" sz="1800"/>
              <a:t>Sensor durability</a:t>
            </a:r>
            <a:endParaRPr sz="1800"/>
          </a:p>
          <a:p>
            <a:pPr indent="0" lvl="0" marL="457200" rtl="0" algn="l">
              <a:lnSpc>
                <a:spcPct val="100000"/>
              </a:lnSpc>
              <a:spcBef>
                <a:spcPts val="1000"/>
              </a:spcBef>
              <a:spcAft>
                <a:spcPts val="0"/>
              </a:spcAft>
              <a:buNone/>
            </a:pPr>
            <a:r>
              <a:t/>
            </a:r>
            <a:endParaRPr sz="1800"/>
          </a:p>
          <a:p>
            <a:pPr indent="-342900" lvl="0" marL="457200" rtl="0" algn="l">
              <a:lnSpc>
                <a:spcPct val="100000"/>
              </a:lnSpc>
              <a:spcBef>
                <a:spcPts val="1000"/>
              </a:spcBef>
              <a:spcAft>
                <a:spcPts val="0"/>
              </a:spcAft>
              <a:buSzPts val="1800"/>
              <a:buChar char="●"/>
            </a:pPr>
            <a:r>
              <a:rPr lang="en" sz="1800"/>
              <a:t>Assume implied consent</a:t>
            </a:r>
            <a:endParaRPr sz="1800"/>
          </a:p>
          <a:p>
            <a:pPr indent="0" lvl="0" marL="457200" rtl="0" algn="l">
              <a:lnSpc>
                <a:spcPct val="100000"/>
              </a:lnSpc>
              <a:spcBef>
                <a:spcPts val="1000"/>
              </a:spcBef>
              <a:spcAft>
                <a:spcPts val="0"/>
              </a:spcAft>
              <a:buNone/>
            </a:pPr>
            <a:r>
              <a:t/>
            </a:r>
            <a:endParaRPr sz="1800"/>
          </a:p>
          <a:p>
            <a:pPr indent="-342900" lvl="0" marL="457200" rtl="0" algn="l">
              <a:lnSpc>
                <a:spcPct val="100000"/>
              </a:lnSpc>
              <a:spcBef>
                <a:spcPts val="1000"/>
              </a:spcBef>
              <a:spcAft>
                <a:spcPts val="1000"/>
              </a:spcAft>
              <a:buSzPts val="1800"/>
              <a:buChar char="●"/>
            </a:pPr>
            <a:r>
              <a:rPr lang="en" sz="1800"/>
              <a:t>Customer use cases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Conceptual Design </a:t>
            </a:r>
            <a:endParaRPr u="sng"/>
          </a:p>
        </p:txBody>
      </p:sp>
      <p:sp>
        <p:nvSpPr>
          <p:cNvPr id="196" name="Google Shape;196;p20"/>
          <p:cNvSpPr txBox="1"/>
          <p:nvPr>
            <p:ph idx="1" type="body"/>
          </p:nvPr>
        </p:nvSpPr>
        <p:spPr>
          <a:xfrm>
            <a:off x="1155850" y="3772850"/>
            <a:ext cx="3561600" cy="1832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Application (Mobile)</a:t>
            </a:r>
            <a:endParaRPr/>
          </a:p>
          <a:p>
            <a:pPr indent="-311150" lvl="1" marL="914400" rtl="0" algn="l">
              <a:spcBef>
                <a:spcPts val="0"/>
              </a:spcBef>
              <a:spcAft>
                <a:spcPts val="0"/>
              </a:spcAft>
              <a:buSzPts val="1300"/>
              <a:buChar char="○"/>
            </a:pPr>
            <a:r>
              <a:rPr lang="en" sz="1300"/>
              <a:t>Requests/receives analyzed data</a:t>
            </a:r>
            <a:endParaRPr sz="1300"/>
          </a:p>
          <a:p>
            <a:pPr indent="-311150" lvl="1" marL="914400" rtl="0" algn="l">
              <a:spcBef>
                <a:spcPts val="0"/>
              </a:spcBef>
              <a:spcAft>
                <a:spcPts val="0"/>
              </a:spcAft>
              <a:buSzPts val="1300"/>
              <a:buChar char="○"/>
            </a:pPr>
            <a:r>
              <a:rPr lang="en" sz="1300"/>
              <a:t>Neatly displays to user</a:t>
            </a:r>
            <a:endParaRPr sz="1300"/>
          </a:p>
          <a:p>
            <a:pPr indent="-311150" lvl="1" marL="914400" rtl="0" algn="l">
              <a:spcBef>
                <a:spcPts val="0"/>
              </a:spcBef>
              <a:spcAft>
                <a:spcPts val="0"/>
              </a:spcAft>
              <a:buSzPts val="1300"/>
              <a:buChar char="○"/>
            </a:pPr>
            <a:r>
              <a:rPr lang="en" sz="1300"/>
              <a:t>Contains employee/customer specific settings</a:t>
            </a:r>
            <a:endParaRPr sz="1300"/>
          </a:p>
        </p:txBody>
      </p:sp>
      <p:pic>
        <p:nvPicPr>
          <p:cNvPr id="197" name="Google Shape;197;p20"/>
          <p:cNvPicPr preferRelativeResize="0"/>
          <p:nvPr/>
        </p:nvPicPr>
        <p:blipFill>
          <a:blip r:embed="rId3">
            <a:alphaModFix/>
          </a:blip>
          <a:stretch>
            <a:fillRect/>
          </a:stretch>
        </p:blipFill>
        <p:spPr>
          <a:xfrm>
            <a:off x="4936175" y="1567550"/>
            <a:ext cx="4010125" cy="2911200"/>
          </a:xfrm>
          <a:prstGeom prst="rect">
            <a:avLst/>
          </a:prstGeom>
          <a:noFill/>
          <a:ln>
            <a:noFill/>
          </a:ln>
        </p:spPr>
      </p:pic>
      <p:sp>
        <p:nvSpPr>
          <p:cNvPr id="198" name="Google Shape;198;p20"/>
          <p:cNvSpPr txBox="1"/>
          <p:nvPr/>
        </p:nvSpPr>
        <p:spPr>
          <a:xfrm>
            <a:off x="1155850" y="1103550"/>
            <a:ext cx="3628500" cy="1316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3 Subsystems</a:t>
            </a:r>
            <a:endParaRPr sz="1200">
              <a:solidFill>
                <a:schemeClr val="lt1"/>
              </a:solidFill>
              <a:latin typeface="Lato"/>
              <a:ea typeface="Lato"/>
              <a:cs typeface="Lato"/>
              <a:sym typeface="Lato"/>
            </a:endParaRPr>
          </a:p>
          <a:p>
            <a:pPr indent="-304800" lvl="0" marL="914400" rtl="0" algn="l">
              <a:lnSpc>
                <a:spcPct val="115000"/>
              </a:lnSpc>
              <a:spcBef>
                <a:spcPts val="0"/>
              </a:spcBef>
              <a:spcAft>
                <a:spcPts val="0"/>
              </a:spcAft>
              <a:buClr>
                <a:schemeClr val="lt1"/>
              </a:buClr>
              <a:buSzPts val="1200"/>
              <a:buFont typeface="Lato"/>
              <a:buAutoNum type="arabicPeriod"/>
            </a:pPr>
            <a:r>
              <a:rPr lang="en" sz="1200">
                <a:solidFill>
                  <a:schemeClr val="lt1"/>
                </a:solidFill>
                <a:latin typeface="Lato"/>
                <a:ea typeface="Lato"/>
                <a:cs typeface="Lato"/>
                <a:sym typeface="Lato"/>
              </a:rPr>
              <a:t>Sensor Nodes</a:t>
            </a:r>
            <a:endParaRPr sz="1200">
              <a:solidFill>
                <a:schemeClr val="lt1"/>
              </a:solidFill>
              <a:latin typeface="Lato"/>
              <a:ea typeface="Lato"/>
              <a:cs typeface="Lato"/>
              <a:sym typeface="Lato"/>
            </a:endParaRPr>
          </a:p>
          <a:p>
            <a:pPr indent="-304800" lvl="0" marL="914400" rtl="0" algn="l">
              <a:lnSpc>
                <a:spcPct val="115000"/>
              </a:lnSpc>
              <a:spcBef>
                <a:spcPts val="0"/>
              </a:spcBef>
              <a:spcAft>
                <a:spcPts val="0"/>
              </a:spcAft>
              <a:buClr>
                <a:schemeClr val="lt1"/>
              </a:buClr>
              <a:buSzPts val="1200"/>
              <a:buFont typeface="Lato"/>
              <a:buAutoNum type="arabicPeriod"/>
            </a:pPr>
            <a:r>
              <a:rPr lang="en" sz="1200">
                <a:solidFill>
                  <a:schemeClr val="lt1"/>
                </a:solidFill>
                <a:latin typeface="Lato"/>
                <a:ea typeface="Lato"/>
                <a:cs typeface="Lato"/>
                <a:sym typeface="Lato"/>
              </a:rPr>
              <a:t>AWS Data Storage and Analytics</a:t>
            </a:r>
            <a:endParaRPr sz="1200">
              <a:solidFill>
                <a:schemeClr val="lt1"/>
              </a:solidFill>
              <a:latin typeface="Lato"/>
              <a:ea typeface="Lato"/>
              <a:cs typeface="Lato"/>
              <a:sym typeface="Lato"/>
            </a:endParaRPr>
          </a:p>
          <a:p>
            <a:pPr indent="-304800" lvl="0" marL="914400" rtl="0" algn="l">
              <a:lnSpc>
                <a:spcPct val="115000"/>
              </a:lnSpc>
              <a:spcBef>
                <a:spcPts val="0"/>
              </a:spcBef>
              <a:spcAft>
                <a:spcPts val="0"/>
              </a:spcAft>
              <a:buClr>
                <a:schemeClr val="lt1"/>
              </a:buClr>
              <a:buSzPts val="1200"/>
              <a:buFont typeface="Lato"/>
              <a:buAutoNum type="arabicPeriod"/>
            </a:pPr>
            <a:r>
              <a:rPr lang="en" sz="1200">
                <a:solidFill>
                  <a:schemeClr val="lt1"/>
                </a:solidFill>
                <a:latin typeface="Lato"/>
                <a:ea typeface="Lato"/>
                <a:cs typeface="Lato"/>
                <a:sym typeface="Lato"/>
              </a:rPr>
              <a:t>Client-side Mobile Application</a:t>
            </a:r>
            <a:endParaRPr sz="1200"/>
          </a:p>
        </p:txBody>
      </p:sp>
      <p:sp>
        <p:nvSpPr>
          <p:cNvPr id="199" name="Google Shape;199;p20"/>
          <p:cNvSpPr txBox="1"/>
          <p:nvPr/>
        </p:nvSpPr>
        <p:spPr>
          <a:xfrm>
            <a:off x="1155850" y="1929750"/>
            <a:ext cx="3369000" cy="11109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Sensor Nodes:</a:t>
            </a:r>
            <a:endParaRPr sz="1200">
              <a:solidFill>
                <a:schemeClr val="lt1"/>
              </a:solidFill>
              <a:latin typeface="Lato"/>
              <a:ea typeface="Lato"/>
              <a:cs typeface="Lato"/>
              <a:sym typeface="Lato"/>
            </a:endParaRPr>
          </a:p>
          <a:p>
            <a:pPr indent="-304800" lvl="1" marL="9144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Microcontroller with sensors</a:t>
            </a:r>
            <a:endParaRPr sz="1200">
              <a:solidFill>
                <a:schemeClr val="lt1"/>
              </a:solidFill>
              <a:latin typeface="Lato"/>
              <a:ea typeface="Lato"/>
              <a:cs typeface="Lato"/>
              <a:sym typeface="Lato"/>
            </a:endParaRPr>
          </a:p>
          <a:p>
            <a:pPr indent="-304800" lvl="1" marL="9144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Feed data to hub</a:t>
            </a:r>
            <a:endParaRPr sz="1200">
              <a:solidFill>
                <a:schemeClr val="lt1"/>
              </a:solidFill>
              <a:latin typeface="Lato"/>
              <a:ea typeface="Lato"/>
              <a:cs typeface="Lato"/>
              <a:sym typeface="Lato"/>
            </a:endParaRPr>
          </a:p>
          <a:p>
            <a:pPr indent="-304800" lvl="1" marL="9144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Hub POSTS data to database</a:t>
            </a:r>
            <a:endParaRPr sz="1200"/>
          </a:p>
        </p:txBody>
      </p:sp>
      <p:sp>
        <p:nvSpPr>
          <p:cNvPr id="200" name="Google Shape;200;p20"/>
          <p:cNvSpPr txBox="1"/>
          <p:nvPr/>
        </p:nvSpPr>
        <p:spPr>
          <a:xfrm>
            <a:off x="1155850" y="2741275"/>
            <a:ext cx="3044400" cy="1248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Database</a:t>
            </a:r>
            <a:endParaRPr sz="1200">
              <a:solidFill>
                <a:schemeClr val="lt1"/>
              </a:solidFill>
              <a:latin typeface="Lato"/>
              <a:ea typeface="Lato"/>
              <a:cs typeface="Lato"/>
              <a:sym typeface="Lato"/>
            </a:endParaRPr>
          </a:p>
          <a:p>
            <a:pPr indent="-304800" lvl="1" marL="9144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Store sensor data</a:t>
            </a:r>
            <a:endParaRPr sz="1200">
              <a:solidFill>
                <a:schemeClr val="lt1"/>
              </a:solidFill>
              <a:latin typeface="Lato"/>
              <a:ea typeface="Lato"/>
              <a:cs typeface="Lato"/>
              <a:sym typeface="Lato"/>
            </a:endParaRPr>
          </a:p>
          <a:p>
            <a:pPr indent="-304800" lvl="1" marL="9144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Feeds analytics streams</a:t>
            </a:r>
            <a:endParaRPr sz="1200">
              <a:solidFill>
                <a:schemeClr val="lt1"/>
              </a:solidFill>
              <a:latin typeface="Lato"/>
              <a:ea typeface="Lato"/>
              <a:cs typeface="Lato"/>
              <a:sym typeface="Lato"/>
            </a:endParaRPr>
          </a:p>
          <a:p>
            <a:pPr indent="-304800" lvl="1" marL="914400" rtl="0" algn="l">
              <a:lnSpc>
                <a:spcPct val="115000"/>
              </a:lnSpc>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Output serves requests to app</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3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3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3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Platforms Used</a:t>
            </a:r>
            <a:endParaRPr/>
          </a:p>
        </p:txBody>
      </p:sp>
      <p:sp>
        <p:nvSpPr>
          <p:cNvPr id="206" name="Google Shape;206;p21"/>
          <p:cNvSpPr txBox="1"/>
          <p:nvPr>
            <p:ph idx="1" type="body"/>
          </p:nvPr>
        </p:nvSpPr>
        <p:spPr>
          <a:xfrm>
            <a:off x="1297500" y="1264575"/>
            <a:ext cx="7156800" cy="351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Autodesk Eagle </a:t>
            </a:r>
            <a:endParaRPr/>
          </a:p>
          <a:p>
            <a:pPr indent="-311150" lvl="0" marL="914400" rtl="0" algn="l">
              <a:spcBef>
                <a:spcPts val="1000"/>
              </a:spcBef>
              <a:spcAft>
                <a:spcPts val="0"/>
              </a:spcAft>
              <a:buSzPts val="1300"/>
              <a:buChar char="●"/>
            </a:pPr>
            <a:r>
              <a:rPr lang="en"/>
              <a:t>Not industry standard but commonly used </a:t>
            </a:r>
            <a:endParaRPr/>
          </a:p>
          <a:p>
            <a:pPr indent="-311150" lvl="0" marL="914400" rtl="0" algn="l">
              <a:spcBef>
                <a:spcPts val="0"/>
              </a:spcBef>
              <a:spcAft>
                <a:spcPts val="0"/>
              </a:spcAft>
              <a:buSzPts val="1300"/>
              <a:buChar char="●"/>
            </a:pPr>
            <a:r>
              <a:rPr lang="en"/>
              <a:t>Group member already had usage experience </a:t>
            </a:r>
            <a:endParaRPr/>
          </a:p>
          <a:p>
            <a:pPr indent="0" lvl="0" marL="0" rtl="0" algn="l">
              <a:spcBef>
                <a:spcPts val="1000"/>
              </a:spcBef>
              <a:spcAft>
                <a:spcPts val="0"/>
              </a:spcAft>
              <a:buNone/>
            </a:pPr>
            <a:r>
              <a:rPr lang="en"/>
              <a:t>2.     Flutter as iOS and Android development platform</a:t>
            </a:r>
            <a:endParaRPr/>
          </a:p>
          <a:p>
            <a:pPr indent="-311150" lvl="0" marL="914400" rtl="0" algn="l">
              <a:spcBef>
                <a:spcPts val="1000"/>
              </a:spcBef>
              <a:spcAft>
                <a:spcPts val="0"/>
              </a:spcAft>
              <a:buSzPts val="1300"/>
              <a:buChar char="●"/>
            </a:pPr>
            <a:r>
              <a:rPr lang="en"/>
              <a:t>Cross platform development made easy</a:t>
            </a:r>
            <a:endParaRPr/>
          </a:p>
          <a:p>
            <a:pPr indent="-311150" lvl="0" marL="914400" rtl="0" algn="l">
              <a:spcBef>
                <a:spcPts val="0"/>
              </a:spcBef>
              <a:spcAft>
                <a:spcPts val="0"/>
              </a:spcAft>
              <a:buSzPts val="1300"/>
              <a:buChar char="●"/>
            </a:pPr>
            <a:r>
              <a:rPr lang="en"/>
              <a:t>Offers high availability to all existing infrastructures</a:t>
            </a:r>
            <a:endParaRPr/>
          </a:p>
          <a:p>
            <a:pPr indent="0" lvl="0" marL="0" rtl="0" algn="l">
              <a:spcBef>
                <a:spcPts val="1000"/>
              </a:spcBef>
              <a:spcAft>
                <a:spcPts val="0"/>
              </a:spcAft>
              <a:buNone/>
            </a:pPr>
            <a:r>
              <a:rPr lang="en"/>
              <a:t>3.   AWS as DB host</a:t>
            </a:r>
            <a:endParaRPr/>
          </a:p>
          <a:p>
            <a:pPr indent="-311150" lvl="0" marL="914400" rtl="0" algn="l">
              <a:spcBef>
                <a:spcPts val="1000"/>
              </a:spcBef>
              <a:spcAft>
                <a:spcPts val="0"/>
              </a:spcAft>
              <a:buSzPts val="1300"/>
              <a:buChar char="●"/>
            </a:pPr>
            <a:r>
              <a:rPr lang="en"/>
              <a:t>Industry standard</a:t>
            </a:r>
            <a:endParaRPr/>
          </a:p>
          <a:p>
            <a:pPr indent="-311150" lvl="0" marL="914400" rtl="0" algn="l">
              <a:spcBef>
                <a:spcPts val="0"/>
              </a:spcBef>
              <a:spcAft>
                <a:spcPts val="0"/>
              </a:spcAft>
              <a:buSzPts val="1300"/>
              <a:buChar char="●"/>
            </a:pPr>
            <a:r>
              <a:rPr lang="en"/>
              <a:t>Free offerings more than enough for this project</a:t>
            </a:r>
            <a:endParaRPr/>
          </a:p>
          <a:p>
            <a:pPr indent="-311150" lvl="0" marL="914400" rtl="0" algn="l">
              <a:spcBef>
                <a:spcPts val="0"/>
              </a:spcBef>
              <a:spcAft>
                <a:spcPts val="1000"/>
              </a:spcAft>
              <a:buSzPts val="1300"/>
              <a:buChar char="●"/>
            </a:pPr>
            <a:r>
              <a:rPr lang="en"/>
              <a:t>Offers future expandability without migration issues</a:t>
            </a:r>
            <a:endParaRPr/>
          </a:p>
        </p:txBody>
      </p:sp>
      <p:pic>
        <p:nvPicPr>
          <p:cNvPr id="207" name="Google Shape;207;p21"/>
          <p:cNvPicPr preferRelativeResize="0"/>
          <p:nvPr/>
        </p:nvPicPr>
        <p:blipFill>
          <a:blip r:embed="rId3">
            <a:alphaModFix/>
          </a:blip>
          <a:stretch>
            <a:fillRect/>
          </a:stretch>
        </p:blipFill>
        <p:spPr>
          <a:xfrm rot="5400000">
            <a:off x="5146561" y="1463564"/>
            <a:ext cx="4931102" cy="2216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